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7" r:id="rId2"/>
    <p:sldId id="332" r:id="rId3"/>
    <p:sldId id="333" r:id="rId4"/>
    <p:sldId id="351" r:id="rId5"/>
    <p:sldId id="352" r:id="rId6"/>
    <p:sldId id="353" r:id="rId7"/>
    <p:sldId id="337" r:id="rId8"/>
    <p:sldId id="339" r:id="rId9"/>
    <p:sldId id="364" r:id="rId10"/>
    <p:sldId id="359" r:id="rId11"/>
    <p:sldId id="365" r:id="rId12"/>
    <p:sldId id="342" r:id="rId13"/>
    <p:sldId id="370" r:id="rId14"/>
    <p:sldId id="373" r:id="rId15"/>
    <p:sldId id="374" r:id="rId16"/>
    <p:sldId id="360" r:id="rId17"/>
    <p:sldId id="344" r:id="rId18"/>
    <p:sldId id="366" r:id="rId19"/>
    <p:sldId id="368" r:id="rId20"/>
    <p:sldId id="354" r:id="rId21"/>
    <p:sldId id="355" r:id="rId22"/>
    <p:sldId id="369" r:id="rId23"/>
    <p:sldId id="367" r:id="rId24"/>
  </p:sldIdLst>
  <p:sldSz cx="9144000" cy="6858000" type="screen4x3"/>
  <p:notesSz cx="6669088" cy="9928225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B7778"/>
    <a:srgbClr val="CC00CC"/>
    <a:srgbClr val="0096FF"/>
    <a:srgbClr val="FF9300"/>
    <a:srgbClr val="27F5D3"/>
    <a:srgbClr val="A4FD9B"/>
    <a:srgbClr val="87CB3D"/>
    <a:srgbClr val="0000FF"/>
    <a:srgbClr val="AF8774"/>
    <a:srgbClr val="DB80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358" autoAdjust="0"/>
    <p:restoredTop sz="89911" autoAdjust="0"/>
  </p:normalViewPr>
  <p:slideViewPr>
    <p:cSldViewPr>
      <p:cViewPr varScale="1">
        <p:scale>
          <a:sx n="87" d="100"/>
          <a:sy n="87" d="100"/>
        </p:scale>
        <p:origin x="1478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476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2652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889250" cy="49688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8250" y="1"/>
            <a:ext cx="2889250" cy="49688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73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889250" cy="49688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73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8250" y="9429750"/>
            <a:ext cx="2889250" cy="49688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fld id="{2413A262-9798-45FE-80B3-F67886C19F2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060293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0838" cy="4953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4838" tIns="47419" rIns="94838" bIns="47419" numCol="1" anchor="t" anchorCtr="0" compatLnSpc="1">
            <a:prstTxWarp prst="textNoShape">
              <a:avLst/>
            </a:prstTxWarp>
          </a:bodyPr>
          <a:lstStyle>
            <a:lvl1pPr defTabSz="947738" eaLnBrk="1" hangingPunct="1">
              <a:defRPr sz="1200">
                <a:latin typeface="Arial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8250" y="0"/>
            <a:ext cx="2889250" cy="4953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4838" tIns="47419" rIns="94838" bIns="47419" numCol="1" anchor="t" anchorCtr="0" compatLnSpc="1">
            <a:prstTxWarp prst="textNoShape">
              <a:avLst/>
            </a:prstTxWarp>
          </a:bodyPr>
          <a:lstStyle>
            <a:lvl1pPr algn="r" defTabSz="947738" eaLnBrk="1" hangingPunct="1">
              <a:defRPr sz="1200">
                <a:latin typeface="Arial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4075" y="746125"/>
            <a:ext cx="4960938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6750" y="4714876"/>
            <a:ext cx="5335588" cy="44672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4838" tIns="47419" rIns="94838" bIns="474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338"/>
            <a:ext cx="2890838" cy="4953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4838" tIns="47419" rIns="94838" bIns="47419" numCol="1" anchor="b" anchorCtr="0" compatLnSpc="1">
            <a:prstTxWarp prst="textNoShape">
              <a:avLst/>
            </a:prstTxWarp>
          </a:bodyPr>
          <a:lstStyle>
            <a:lvl1pPr defTabSz="947738" eaLnBrk="1" hangingPunct="1">
              <a:defRPr sz="1200">
                <a:latin typeface="Arial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8250" y="9431338"/>
            <a:ext cx="2889250" cy="4953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4838" tIns="47419" rIns="94838" bIns="47419" numCol="1" anchor="b" anchorCtr="0" compatLnSpc="1">
            <a:prstTxWarp prst="textNoShape">
              <a:avLst/>
            </a:prstTxWarp>
          </a:bodyPr>
          <a:lstStyle>
            <a:lvl1pPr algn="r" defTabSz="947738" eaLnBrk="1" hangingPunct="1">
              <a:defRPr sz="1200">
                <a:latin typeface="Arial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fld id="{2393E9A0-53A7-4038-BB68-3CF44D3CE1A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1827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宋体" pitchFamily="-84" charset="-122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宋体" pitchFamily="-84" charset="-122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宋体" pitchFamily="-84" charset="-122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宋体" pitchFamily="-84" charset="-122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宋体" pitchFamily="-84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53472B3-69D4-4FD6-B7F3-A6C1D39631CD}" type="slidenum">
              <a:rPr lang="en-US" altLang="zh-CN" smtClean="0">
                <a:ea typeface="宋体" charset="-122"/>
              </a:rPr>
              <a:pPr/>
              <a:t>1</a:t>
            </a:fld>
            <a:endParaRPr lang="en-US" altLang="zh-CN">
              <a:ea typeface="宋体" charset="-122"/>
            </a:endParaRPr>
          </a:p>
        </p:txBody>
      </p:sp>
      <p:sp>
        <p:nvSpPr>
          <p:cNvPr id="2662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54075" y="746125"/>
            <a:ext cx="4960938" cy="3722688"/>
          </a:xfrm>
          <a:ln/>
        </p:spPr>
      </p:sp>
      <p:sp>
        <p:nvSpPr>
          <p:cNvPr id="26628" name="Notes Placeholder 2"/>
          <p:cNvSpPr>
            <a:spLocks noGrp="1"/>
          </p:cNvSpPr>
          <p:nvPr>
            <p:ph type="body" idx="1"/>
          </p:nvPr>
        </p:nvSpPr>
        <p:spPr>
          <a:xfrm>
            <a:off x="665163" y="4714876"/>
            <a:ext cx="5338762" cy="4467225"/>
          </a:xfrm>
          <a:noFill/>
        </p:spPr>
        <p:txBody>
          <a:bodyPr lIns="92545" tIns="46273" rIns="92545" bIns="46273"/>
          <a:lstStyle/>
          <a:p>
            <a:pPr eaLnBrk="1" hangingPunct="1">
              <a:spcBef>
                <a:spcPct val="0"/>
              </a:spcBef>
            </a:pPr>
            <a:endParaRPr lang="zh-CN" altLang="en-US" dirty="0">
              <a:latin typeface="Arial" charset="0"/>
              <a:ea typeface="宋体" charset="-122"/>
            </a:endParaRPr>
          </a:p>
        </p:txBody>
      </p:sp>
      <p:sp>
        <p:nvSpPr>
          <p:cNvPr id="26629" name="Slide Number Placeholder 3"/>
          <p:cNvSpPr txBox="1">
            <a:spLocks noGrp="1"/>
          </p:cNvSpPr>
          <p:nvPr/>
        </p:nvSpPr>
        <p:spPr bwMode="auto">
          <a:xfrm>
            <a:off x="3778250" y="9432925"/>
            <a:ext cx="288925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545" tIns="46273" rIns="92545" bIns="46273" anchor="b"/>
          <a:lstStyle/>
          <a:p>
            <a:pPr algn="r" defTabSz="930275"/>
            <a:fld id="{EACCD50E-1CCB-4507-9473-45201A214707}" type="slidenum">
              <a:rPr lang="en-US" altLang="zh-CN" sz="1200">
                <a:latin typeface="Calibri" pitchFamily="34" charset="0"/>
              </a:rPr>
              <a:pPr algn="r" defTabSz="930275"/>
              <a:t>1</a:t>
            </a:fld>
            <a:endParaRPr lang="en-US" altLang="zh-CN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621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lvl="1"/>
            <a:endParaRPr lang="en-US" altLang="zh-CN" sz="1600" dirty="0">
              <a:latin typeface="Arial" charset="0"/>
              <a:ea typeface="宋体" charset="-122"/>
            </a:endParaRPr>
          </a:p>
        </p:txBody>
      </p:sp>
      <p:sp>
        <p:nvSpPr>
          <p:cNvPr id="45060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53523AC-30FC-46DB-964C-82EF135218D6}" type="slidenum">
              <a:rPr lang="en-US" altLang="zh-CN" smtClean="0">
                <a:ea typeface="宋体" charset="-122"/>
              </a:rPr>
              <a:pPr/>
              <a:t>20</a:t>
            </a:fld>
            <a:endParaRPr lang="en-US" altLang="zh-CN"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66734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>
              <a:latin typeface="Arial" charset="0"/>
              <a:ea typeface="宋体" charset="-122"/>
            </a:endParaRPr>
          </a:p>
        </p:txBody>
      </p:sp>
      <p:sp>
        <p:nvSpPr>
          <p:cNvPr id="46084" name="灯片编号占位符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DD98847-FEFC-4569-9368-25FFD527F338}" type="slidenum">
              <a:rPr lang="en-US" altLang="zh-CN" smtClean="0">
                <a:ea typeface="宋体" charset="-122"/>
              </a:rPr>
              <a:pPr/>
              <a:t>21</a:t>
            </a:fld>
            <a:endParaRPr lang="en-US" altLang="zh-CN"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0745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5943600"/>
            <a:ext cx="22860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041400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381000" y="6293224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629400" y="6245225"/>
            <a:ext cx="2133600" cy="476250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39C1936D-D243-40F4-9257-D1D5096F57A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pic>
        <p:nvPicPr>
          <p:cNvPr id="9" name="Picture 2" descr="http://www.stevens.edu/ses/sites/ses/files/Stevens-Official-PMSColor-R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183542"/>
            <a:ext cx="1407548" cy="5996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 userDrawn="1"/>
        </p:nvSpPr>
        <p:spPr>
          <a:xfrm>
            <a:off x="685800" y="0"/>
            <a:ext cx="7824788" cy="990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anchor="ctr">
            <a:normAutofit/>
          </a:bodyPr>
          <a:lstStyle/>
          <a:p>
            <a:pPr>
              <a:buClr>
                <a:srgbClr val="008000"/>
              </a:buClr>
              <a:defRPr/>
            </a:pPr>
            <a:endParaRPr lang="en-US" sz="4000" b="1">
              <a:solidFill>
                <a:srgbClr val="008000"/>
              </a:solidFill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838200" y="0"/>
            <a:ext cx="7824788" cy="990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anchor="ctr">
            <a:normAutofit/>
          </a:bodyPr>
          <a:lstStyle/>
          <a:p>
            <a:pPr>
              <a:buClr>
                <a:srgbClr val="008000"/>
              </a:buClr>
              <a:defRPr/>
            </a:pPr>
            <a:endParaRPr lang="zh-CN" altLang="en-US" sz="4000" b="1">
              <a:solidFill>
                <a:srgbClr val="008000"/>
              </a:solidFill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7" name="Rectangle 11"/>
          <p:cNvSpPr/>
          <p:nvPr userDrawn="1"/>
        </p:nvSpPr>
        <p:spPr>
          <a:xfrm>
            <a:off x="628650" y="0"/>
            <a:ext cx="7886700" cy="990600"/>
          </a:xfrm>
          <a:prstGeom prst="rect">
            <a:avLst/>
          </a:prstGeom>
          <a:solidFill>
            <a:srgbClr val="D0EB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320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"/>
            <a:ext cx="7881938" cy="990599"/>
          </a:xfrm>
          <a:prstGeom prst="rect">
            <a:avLst/>
          </a:prstGeom>
          <a:noFill/>
        </p:spPr>
        <p:txBody>
          <a:bodyPr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8000"/>
              </a:buClr>
              <a:defRPr lang="en-US" sz="2800" b="1" kern="1200" dirty="0">
                <a:solidFill>
                  <a:srgbClr val="008000"/>
                </a:solidFill>
                <a:latin typeface="+mn-lt"/>
                <a:ea typeface="宋体" pitchFamily="-109" charset="-122"/>
                <a:cs typeface="Times New Roman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1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934200" y="6381750"/>
            <a:ext cx="2133600" cy="339725"/>
          </a:xfrm>
        </p:spPr>
        <p:txBody>
          <a:bodyPr/>
          <a:lstStyle>
            <a:lvl1pPr algn="ctr">
              <a:defRPr b="1"/>
            </a:lvl1pPr>
          </a:lstStyle>
          <a:p>
            <a:pPr>
              <a:defRPr/>
            </a:pPr>
            <a:fld id="{5B01984D-6F95-4A8B-A0A3-B9D5A3D1C360}" type="slidenum">
              <a:rPr lang="en-US" altLang="zh-CN"/>
              <a:pPr>
                <a:defRPr/>
              </a:pPr>
              <a:t>‹#›</a:t>
            </a:fld>
            <a:endParaRPr lang="en-US" altLang="zh-CN" dirty="0"/>
          </a:p>
        </p:txBody>
      </p:sp>
      <p:pic>
        <p:nvPicPr>
          <p:cNvPr id="22" name="Picture 2" descr="http://www.stevens.edu/ses/sites/ses/files/Stevens-Official-PMSColor-R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2" y="6183542"/>
            <a:ext cx="1407548" cy="5996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5943600"/>
            <a:ext cx="22860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62262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9159C0-0621-48D0-AAF4-8E670EB2DB4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5943600"/>
            <a:ext cx="22860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990599"/>
          </a:xfrm>
          <a:prstGeom prst="rect">
            <a:avLst/>
          </a:prstGeom>
          <a:solidFill>
            <a:srgbClr val="D0EBB3"/>
          </a:solidFill>
        </p:spPr>
        <p:txBody>
          <a:bodyPr anchor="ctr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8000"/>
              </a:buClr>
              <a:defRPr lang="en-US" sz="3200" b="1" kern="1200" dirty="0">
                <a:solidFill>
                  <a:srgbClr val="008000"/>
                </a:solidFill>
                <a:latin typeface="Times New Roman" pitchFamily="18" charset="0"/>
                <a:ea typeface="宋体" pitchFamily="-109" charset="-122"/>
                <a:cs typeface="Times New Roman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FE133D-0DAC-4366-9122-3A9A21F7483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 userDrawn="1"/>
        </p:nvSpPr>
        <p:spPr>
          <a:xfrm>
            <a:off x="685800" y="0"/>
            <a:ext cx="7824788" cy="990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anchor="ctr">
            <a:normAutofit/>
          </a:bodyPr>
          <a:lstStyle/>
          <a:p>
            <a:pPr>
              <a:buClr>
                <a:srgbClr val="008000"/>
              </a:buClr>
              <a:defRPr/>
            </a:pPr>
            <a:endParaRPr lang="en-US" sz="4000" b="1">
              <a:solidFill>
                <a:srgbClr val="008000"/>
              </a:solidFill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4" name="Title 1"/>
          <p:cNvSpPr txBox="1">
            <a:spLocks/>
          </p:cNvSpPr>
          <p:nvPr userDrawn="1"/>
        </p:nvSpPr>
        <p:spPr>
          <a:xfrm>
            <a:off x="838200" y="0"/>
            <a:ext cx="7824788" cy="990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anchor="ctr">
            <a:normAutofit/>
          </a:bodyPr>
          <a:lstStyle/>
          <a:p>
            <a:pPr>
              <a:buClr>
                <a:srgbClr val="008000"/>
              </a:buClr>
              <a:defRPr/>
            </a:pPr>
            <a:endParaRPr lang="zh-CN" altLang="en-US" sz="4000" b="1">
              <a:solidFill>
                <a:srgbClr val="008000"/>
              </a:solidFill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5" name="Rectangle 13"/>
          <p:cNvSpPr/>
          <p:nvPr userDrawn="1"/>
        </p:nvSpPr>
        <p:spPr>
          <a:xfrm>
            <a:off x="628650" y="0"/>
            <a:ext cx="7886700" cy="990600"/>
          </a:xfrm>
          <a:prstGeom prst="rect">
            <a:avLst/>
          </a:prstGeom>
          <a:solidFill>
            <a:srgbClr val="D0EB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15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29388" y="6313488"/>
            <a:ext cx="2133600" cy="339725"/>
          </a:xfrm>
        </p:spPr>
        <p:txBody>
          <a:bodyPr/>
          <a:lstStyle>
            <a:lvl1pPr algn="r">
              <a:defRPr b="1"/>
            </a:lvl1pPr>
          </a:lstStyle>
          <a:p>
            <a:pPr>
              <a:defRPr/>
            </a:pPr>
            <a:fld id="{0106D755-5C1B-46FA-B456-3FA0F6E8E81C}" type="slidenum">
              <a:rPr lang="en-US" altLang="zh-CN"/>
              <a:pPr>
                <a:defRPr/>
              </a:pPr>
              <a:t>‹#›</a:t>
            </a:fld>
            <a:endParaRPr lang="en-US" altLang="zh-CN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fld id="{3824859C-AD37-44CC-B618-6955C30FCB4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4" name="Title 1"/>
          <p:cNvSpPr txBox="1">
            <a:spLocks/>
          </p:cNvSpPr>
          <p:nvPr userDrawn="1"/>
        </p:nvSpPr>
        <p:spPr>
          <a:xfrm>
            <a:off x="685800" y="0"/>
            <a:ext cx="7824788" cy="990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anchor="ctr">
            <a:normAutofit/>
          </a:bodyPr>
          <a:lstStyle/>
          <a:p>
            <a:pPr>
              <a:buClr>
                <a:srgbClr val="008000"/>
              </a:buClr>
              <a:defRPr/>
            </a:pPr>
            <a:endParaRPr lang="en-US" sz="4000" b="1">
              <a:solidFill>
                <a:srgbClr val="008000"/>
              </a:solidFill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sp>
        <p:nvSpPr>
          <p:cNvPr id="2" name="Title 1"/>
          <p:cNvSpPr txBox="1">
            <a:spLocks/>
          </p:cNvSpPr>
          <p:nvPr userDrawn="1"/>
        </p:nvSpPr>
        <p:spPr>
          <a:xfrm>
            <a:off x="838200" y="0"/>
            <a:ext cx="7824788" cy="9906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anchor="ctr">
            <a:normAutofit/>
          </a:bodyPr>
          <a:lstStyle/>
          <a:p>
            <a:pPr>
              <a:buClr>
                <a:srgbClr val="008000"/>
              </a:buClr>
              <a:defRPr/>
            </a:pPr>
            <a:endParaRPr lang="zh-CN" altLang="en-US" sz="4000" b="1">
              <a:solidFill>
                <a:srgbClr val="008000"/>
              </a:solidFill>
              <a:latin typeface="Times New Roman" pitchFamily="18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9" name="Picture 2" descr="http://www.stevens.edu/ses/sites/ses/files/Stevens-Official-PMSColor-R.pn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2" y="6183542"/>
            <a:ext cx="1407548" cy="5996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27" r:id="rId1"/>
    <p:sldLayoutId id="2147484228" r:id="rId2"/>
    <p:sldLayoutId id="2147484225" r:id="rId3"/>
    <p:sldLayoutId id="2147484226" r:id="rId4"/>
    <p:sldLayoutId id="2147484229" r:id="rId5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宋体" pitchFamily="-84" charset="-122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  <a:cs typeface="宋体" pitchFamily="-84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  <a:cs typeface="宋体" pitchFamily="-84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  <a:cs typeface="宋体" pitchFamily="-84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  <a:cs typeface="宋体" pitchFamily="-84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6600"/>
        </a:buClr>
        <a:buFont typeface="Wingdings" pitchFamily="2" charset="2"/>
        <a:buChar char="q"/>
        <a:defRPr sz="2800" kern="1200">
          <a:solidFill>
            <a:schemeClr val="tx1"/>
          </a:solidFill>
          <a:latin typeface="+mn-lt"/>
          <a:ea typeface="+mn-ea"/>
          <a:cs typeface="宋体" pitchFamily="-84" charset="-122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6600"/>
        </a:buClr>
        <a:buFont typeface="Wingdings" pitchFamily="2" charset="2"/>
        <a:buChar char="v"/>
        <a:defRPr sz="2400" kern="1200">
          <a:solidFill>
            <a:schemeClr val="tx1"/>
          </a:solidFill>
          <a:latin typeface="+mn-lt"/>
          <a:ea typeface="+mn-ea"/>
          <a:cs typeface="宋体" pitchFamily="-84" charset="-122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6600"/>
        </a:buClr>
        <a:buFont typeface="Wingdings" pitchFamily="2" charset="2"/>
        <a:buChar char="Ø"/>
        <a:defRPr sz="2000" kern="1200">
          <a:solidFill>
            <a:schemeClr val="tx1"/>
          </a:solidFill>
          <a:latin typeface="+mn-lt"/>
          <a:ea typeface="+mn-ea"/>
          <a:cs typeface="宋体" pitchFamily="-84" charset="-122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宋体" pitchFamily="-84" charset="-122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宋体" pitchFamily="-84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2.bin"/><Relationship Id="rId2" Type="http://schemas.openxmlformats.org/officeDocument/2006/relationships/tags" Target="../tags/tag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8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9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24.jpe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6.jpeg"/><Relationship Id="rId9" Type="http://schemas.openxmlformats.org/officeDocument/2006/relationships/image" Target="../media/image37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37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44.png"/><Relationship Id="rId5" Type="http://schemas.openxmlformats.org/officeDocument/2006/relationships/image" Target="../media/image27.gif"/><Relationship Id="rId4" Type="http://schemas.openxmlformats.org/officeDocument/2006/relationships/image" Target="../media/image26.jpeg"/><Relationship Id="rId9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656142" y="2380"/>
            <a:ext cx="7824788" cy="985839"/>
          </a:xfrm>
          <a:prstGeom prst="rect">
            <a:avLst/>
          </a:prstGeom>
          <a:solidFill>
            <a:srgbClr val="D0EBB3"/>
          </a:solidFill>
          <a:ln>
            <a:noFill/>
          </a:ln>
        </p:spPr>
        <p:txBody>
          <a:bodyPr anchor="ctr"/>
          <a:lstStyle/>
          <a:p>
            <a:pPr algn="ctr">
              <a:defRPr/>
            </a:pPr>
            <a:r>
              <a:rPr lang="en-US" altLang="zh-CN" sz="4000" b="1" dirty="0">
                <a:ln w="3175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9900"/>
                </a:solidFill>
                <a:effectLst>
                  <a:outerShdw blurRad="50800" algn="tl" rotWithShape="0">
                    <a:srgbClr val="000000"/>
                  </a:outerShdw>
                </a:effectLst>
                <a:ea typeface="宋体" pitchFamily="2" charset="-122"/>
                <a:cs typeface="+mn-cs"/>
              </a:rPr>
              <a:t>DAISY</a:t>
            </a:r>
          </a:p>
          <a:p>
            <a:pPr algn="ctr">
              <a:defRPr/>
            </a:pPr>
            <a:r>
              <a:rPr lang="en-US" altLang="zh-CN" sz="2400" b="1" dirty="0">
                <a:ln>
                  <a:solidFill>
                    <a:srgbClr val="008000"/>
                  </a:solidFill>
                </a:ln>
                <a:solidFill>
                  <a:srgbClr val="008000"/>
                </a:solidFill>
                <a:effectLst>
                  <a:innerShdw blurRad="114300">
                    <a:prstClr val="black"/>
                  </a:innerShdw>
                </a:effectLst>
                <a:ea typeface="宋体" pitchFamily="2" charset="-122"/>
                <a:cs typeface="+mn-cs"/>
              </a:rPr>
              <a:t>D</a:t>
            </a:r>
            <a:r>
              <a:rPr lang="en-US" altLang="zh-CN" sz="2000" dirty="0">
                <a:ln>
                  <a:solidFill>
                    <a:srgbClr val="339933"/>
                  </a:solidFill>
                </a:ln>
                <a:solidFill>
                  <a:srgbClr val="009900"/>
                </a:solidFill>
                <a:effectLst>
                  <a:innerShdw blurRad="114300">
                    <a:prstClr val="black"/>
                  </a:innerShdw>
                </a:effectLst>
                <a:ea typeface="宋体" pitchFamily="2" charset="-122"/>
                <a:cs typeface="+mn-cs"/>
              </a:rPr>
              <a:t>ata</a:t>
            </a:r>
            <a:r>
              <a:rPr lang="en-US" altLang="zh-CN" sz="2400" dirty="0">
                <a:ln>
                  <a:solidFill>
                    <a:srgbClr val="008000"/>
                  </a:solidFill>
                </a:ln>
                <a:solidFill>
                  <a:srgbClr val="008000"/>
                </a:solidFill>
                <a:effectLst>
                  <a:innerShdw blurRad="114300">
                    <a:prstClr val="black"/>
                  </a:innerShdw>
                </a:effectLst>
                <a:ea typeface="宋体" pitchFamily="2" charset="-122"/>
                <a:cs typeface="+mn-cs"/>
              </a:rPr>
              <a:t> </a:t>
            </a:r>
            <a:r>
              <a:rPr lang="en-US" altLang="zh-CN" sz="2400" b="1" dirty="0">
                <a:ln>
                  <a:solidFill>
                    <a:srgbClr val="008000"/>
                  </a:solidFill>
                </a:ln>
                <a:solidFill>
                  <a:srgbClr val="008000"/>
                </a:solidFill>
                <a:effectLst>
                  <a:innerShdw blurRad="114300">
                    <a:prstClr val="black"/>
                  </a:innerShdw>
                </a:effectLst>
                <a:ea typeface="宋体" pitchFamily="2" charset="-122"/>
                <a:cs typeface="+mn-cs"/>
              </a:rPr>
              <a:t>A</a:t>
            </a:r>
            <a:r>
              <a:rPr lang="en-US" altLang="zh-CN" sz="2000" dirty="0">
                <a:ln>
                  <a:solidFill>
                    <a:srgbClr val="339933"/>
                  </a:solidFill>
                </a:ln>
                <a:solidFill>
                  <a:srgbClr val="009900"/>
                </a:solidFill>
                <a:effectLst>
                  <a:innerShdw blurRad="114300">
                    <a:prstClr val="black"/>
                  </a:innerShdw>
                </a:effectLst>
                <a:ea typeface="宋体" pitchFamily="2" charset="-122"/>
                <a:cs typeface="+mn-cs"/>
              </a:rPr>
              <a:t>nalysis</a:t>
            </a:r>
            <a:r>
              <a:rPr lang="en-US" altLang="zh-CN" sz="2400" dirty="0">
                <a:ln>
                  <a:solidFill>
                    <a:srgbClr val="008000"/>
                  </a:solidFill>
                </a:ln>
                <a:solidFill>
                  <a:srgbClr val="008000"/>
                </a:solidFill>
                <a:effectLst>
                  <a:innerShdw blurRad="114300">
                    <a:prstClr val="black"/>
                  </a:innerShdw>
                </a:effectLst>
                <a:ea typeface="宋体" pitchFamily="2" charset="-122"/>
                <a:cs typeface="+mn-cs"/>
              </a:rPr>
              <a:t> </a:t>
            </a:r>
            <a:r>
              <a:rPr lang="en-US" altLang="zh-CN" sz="2000" dirty="0">
                <a:ln>
                  <a:solidFill>
                    <a:srgbClr val="339933"/>
                  </a:solidFill>
                </a:ln>
                <a:solidFill>
                  <a:srgbClr val="009900"/>
                </a:solidFill>
                <a:effectLst>
                  <a:innerShdw blurRad="114300">
                    <a:prstClr val="black"/>
                  </a:innerShdw>
                </a:effectLst>
                <a:ea typeface="宋体" pitchFamily="2" charset="-122"/>
                <a:cs typeface="+mn-cs"/>
              </a:rPr>
              <a:t>and</a:t>
            </a:r>
            <a:r>
              <a:rPr lang="en-US" altLang="zh-CN" sz="2400" dirty="0">
                <a:ln>
                  <a:solidFill>
                    <a:srgbClr val="008000"/>
                  </a:solidFill>
                </a:ln>
                <a:solidFill>
                  <a:srgbClr val="008000"/>
                </a:solidFill>
                <a:effectLst>
                  <a:innerShdw blurRad="114300">
                    <a:prstClr val="black"/>
                  </a:innerShdw>
                </a:effectLst>
                <a:ea typeface="宋体" pitchFamily="2" charset="-122"/>
                <a:cs typeface="+mn-cs"/>
              </a:rPr>
              <a:t> </a:t>
            </a:r>
            <a:r>
              <a:rPr lang="en-US" altLang="zh-CN" sz="2400" b="1" dirty="0">
                <a:ln>
                  <a:solidFill>
                    <a:srgbClr val="008000"/>
                  </a:solidFill>
                </a:ln>
                <a:solidFill>
                  <a:srgbClr val="008000"/>
                </a:solidFill>
                <a:effectLst>
                  <a:innerShdw blurRad="114300">
                    <a:prstClr val="black"/>
                  </a:innerShdw>
                </a:effectLst>
                <a:ea typeface="宋体" pitchFamily="2" charset="-122"/>
                <a:cs typeface="+mn-cs"/>
              </a:rPr>
              <a:t>I</a:t>
            </a:r>
            <a:r>
              <a:rPr lang="en-US" altLang="zh-CN" sz="2000" dirty="0">
                <a:ln>
                  <a:solidFill>
                    <a:srgbClr val="339933"/>
                  </a:solidFill>
                </a:ln>
                <a:solidFill>
                  <a:srgbClr val="009900"/>
                </a:solidFill>
                <a:effectLst>
                  <a:innerShdw blurRad="114300">
                    <a:prstClr val="black"/>
                  </a:innerShdw>
                </a:effectLst>
                <a:ea typeface="宋体" pitchFamily="2" charset="-122"/>
                <a:cs typeface="+mn-cs"/>
              </a:rPr>
              <a:t>nformation</a:t>
            </a:r>
            <a:r>
              <a:rPr lang="en-US" altLang="zh-CN" sz="2400" dirty="0">
                <a:ln>
                  <a:solidFill>
                    <a:srgbClr val="008000"/>
                  </a:solidFill>
                </a:ln>
                <a:solidFill>
                  <a:srgbClr val="008000"/>
                </a:solidFill>
                <a:effectLst>
                  <a:innerShdw blurRad="114300">
                    <a:prstClr val="black"/>
                  </a:innerShdw>
                </a:effectLst>
                <a:ea typeface="宋体" pitchFamily="2" charset="-122"/>
                <a:cs typeface="+mn-cs"/>
              </a:rPr>
              <a:t> </a:t>
            </a:r>
            <a:r>
              <a:rPr lang="en-US" altLang="zh-CN" sz="2400" b="1" dirty="0" err="1">
                <a:ln>
                  <a:solidFill>
                    <a:srgbClr val="008000"/>
                  </a:solidFill>
                </a:ln>
                <a:solidFill>
                  <a:srgbClr val="008000"/>
                </a:solidFill>
                <a:effectLst>
                  <a:innerShdw blurRad="114300">
                    <a:prstClr val="black"/>
                  </a:innerShdw>
                </a:effectLst>
                <a:ea typeface="宋体" pitchFamily="2" charset="-122"/>
                <a:cs typeface="+mn-cs"/>
              </a:rPr>
              <a:t>S</a:t>
            </a:r>
            <a:r>
              <a:rPr lang="en-US" altLang="zh-CN" sz="2000" dirty="0" err="1">
                <a:ln>
                  <a:solidFill>
                    <a:srgbClr val="339933"/>
                  </a:solidFill>
                </a:ln>
                <a:solidFill>
                  <a:srgbClr val="009900"/>
                </a:solidFill>
                <a:effectLst>
                  <a:innerShdw blurRad="114300">
                    <a:prstClr val="black"/>
                  </a:innerShdw>
                </a:effectLst>
                <a:ea typeface="宋体" pitchFamily="2" charset="-122"/>
                <a:cs typeface="+mn-cs"/>
              </a:rPr>
              <a:t>ecurit</a:t>
            </a:r>
            <a:r>
              <a:rPr lang="en-US" altLang="zh-CN" sz="2400" b="1" dirty="0" err="1">
                <a:ln>
                  <a:solidFill>
                    <a:srgbClr val="008000"/>
                  </a:solidFill>
                </a:ln>
                <a:solidFill>
                  <a:srgbClr val="008000"/>
                </a:solidFill>
                <a:effectLst>
                  <a:innerShdw blurRad="114300">
                    <a:prstClr val="black"/>
                  </a:innerShdw>
                </a:effectLst>
                <a:ea typeface="宋体" pitchFamily="2" charset="-122"/>
                <a:cs typeface="+mn-cs"/>
              </a:rPr>
              <a:t>Y</a:t>
            </a:r>
            <a:r>
              <a:rPr lang="en-US" altLang="zh-CN" sz="2400" dirty="0">
                <a:ln>
                  <a:solidFill>
                    <a:srgbClr val="008000"/>
                  </a:solidFill>
                </a:ln>
                <a:solidFill>
                  <a:srgbClr val="008000"/>
                </a:solidFill>
                <a:effectLst>
                  <a:innerShdw blurRad="114300">
                    <a:prstClr val="black"/>
                  </a:innerShdw>
                </a:effectLst>
                <a:ea typeface="宋体" pitchFamily="2" charset="-122"/>
                <a:cs typeface="+mn-cs"/>
              </a:rPr>
              <a:t> L</a:t>
            </a:r>
            <a:r>
              <a:rPr lang="en-US" altLang="zh-CN" sz="2000" dirty="0">
                <a:ln>
                  <a:solidFill>
                    <a:srgbClr val="339933"/>
                  </a:solidFill>
                </a:ln>
                <a:solidFill>
                  <a:srgbClr val="009900"/>
                </a:solidFill>
                <a:effectLst>
                  <a:innerShdw blurRad="114300">
                    <a:prstClr val="black"/>
                  </a:innerShdw>
                </a:effectLst>
                <a:ea typeface="宋体" pitchFamily="2" charset="-122"/>
                <a:cs typeface="+mn-cs"/>
              </a:rPr>
              <a:t>ab</a:t>
            </a:r>
          </a:p>
        </p:txBody>
      </p:sp>
      <p:pic>
        <p:nvPicPr>
          <p:cNvPr id="5123" name="Picture 2" descr="C:\YCHEN_new\YCHEN\HOME\research_mine\my_stevens\my_lab_webpages\daisy_lab_2_4\images_daisy\image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05750" y="0"/>
            <a:ext cx="123825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3" descr="C:\YCHEN_new\YCHEN\HOME\research_mine\my_stevens\my_lab_webpages\daisy_lab_2_4\images_daisy\image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3825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TextBox 152"/>
          <p:cNvSpPr txBox="1">
            <a:spLocks noChangeArrowheads="1"/>
          </p:cNvSpPr>
          <p:nvPr/>
        </p:nvSpPr>
        <p:spPr bwMode="auto">
          <a:xfrm>
            <a:off x="0" y="838200"/>
            <a:ext cx="9144000" cy="4308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/>
            <a:endParaRPr lang="en-US" altLang="zh-CN" sz="3600" b="1" dirty="0"/>
          </a:p>
          <a:p>
            <a:pPr algn="ctr"/>
            <a:r>
              <a:rPr lang="en-US" altLang="zh-CN" sz="3600" b="1" dirty="0"/>
              <a:t>  </a:t>
            </a:r>
            <a:r>
              <a:rPr lang="en-US" sz="3200" b="1" dirty="0"/>
              <a:t>Friend or Foe? Your Wearable Devices Reveal Your Personal PIN</a:t>
            </a:r>
            <a:endParaRPr lang="en-US" altLang="zh-CN" sz="1400" b="1" dirty="0">
              <a:solidFill>
                <a:srgbClr val="C00000"/>
              </a:solidFill>
            </a:endParaRPr>
          </a:p>
          <a:p>
            <a:pPr marL="342900" indent="-342900" algn="ctr"/>
            <a:endParaRPr lang="en-US" altLang="zh-CN" sz="2400" b="1" dirty="0">
              <a:solidFill>
                <a:srgbClr val="FF0000"/>
              </a:solidFill>
            </a:endParaRPr>
          </a:p>
          <a:p>
            <a:pPr marL="342900" indent="-342900" algn="ctr"/>
            <a:r>
              <a:rPr lang="en-US" altLang="zh-CN" sz="2400" b="1">
                <a:solidFill>
                  <a:srgbClr val="FF0000"/>
                </a:solidFill>
              </a:rPr>
              <a:t>Lead Researcher: </a:t>
            </a:r>
            <a:r>
              <a:rPr lang="en-US" altLang="zh-CN" sz="2400" b="1" dirty="0" err="1">
                <a:solidFill>
                  <a:srgbClr val="FF0000"/>
                </a:solidFill>
              </a:rPr>
              <a:t>Yingying</a:t>
            </a:r>
            <a:r>
              <a:rPr lang="en-US" altLang="zh-CN" sz="2400" b="1" dirty="0">
                <a:solidFill>
                  <a:srgbClr val="FF0000"/>
                </a:solidFill>
              </a:rPr>
              <a:t> Chen</a:t>
            </a:r>
          </a:p>
          <a:p>
            <a:pPr marL="342900" indent="-342900" algn="ctr"/>
            <a:endParaRPr lang="en-US" altLang="zh-CN" sz="2400" b="1" dirty="0">
              <a:solidFill>
                <a:srgbClr val="FF0000"/>
              </a:solidFill>
            </a:endParaRPr>
          </a:p>
          <a:p>
            <a:pPr marL="342900" indent="-342900" algn="ctr"/>
            <a:r>
              <a:rPr lang="en-US" altLang="zh-CN" sz="1200" b="1" dirty="0">
                <a:solidFill>
                  <a:schemeClr val="bg1"/>
                </a:solidFill>
                <a:latin typeface="Calibri" pitchFamily="34" charset="0"/>
              </a:rPr>
              <a:t> </a:t>
            </a:r>
          </a:p>
          <a:p>
            <a:pPr marL="342900" indent="-342900" algn="ctr"/>
            <a:r>
              <a:rPr lang="en-US" altLang="zh-CN" sz="2000" dirty="0">
                <a:solidFill>
                  <a:srgbClr val="C00000"/>
                </a:solidFill>
              </a:rPr>
              <a:t>Chen Wang</a:t>
            </a:r>
            <a:r>
              <a:rPr lang="en-US" altLang="zh-CN" sz="2000" baseline="30000" dirty="0">
                <a:solidFill>
                  <a:srgbClr val="C00000"/>
                </a:solidFill>
              </a:rPr>
              <a:t>†</a:t>
            </a:r>
            <a:r>
              <a:rPr lang="en-US" altLang="zh-CN" sz="2000" dirty="0"/>
              <a:t>,</a:t>
            </a:r>
            <a:r>
              <a:rPr lang="en-US" altLang="zh-CN" sz="2000" dirty="0">
                <a:solidFill>
                  <a:srgbClr val="C00000"/>
                </a:solidFill>
              </a:rPr>
              <a:t> Xiaonan </a:t>
            </a:r>
            <a:r>
              <a:rPr lang="en-US" altLang="zh-CN" sz="2000" dirty="0" err="1">
                <a:solidFill>
                  <a:srgbClr val="C00000"/>
                </a:solidFill>
              </a:rPr>
              <a:t>Guo</a:t>
            </a:r>
            <a:r>
              <a:rPr lang="en-US" altLang="zh-CN" sz="2000" baseline="30000" dirty="0">
                <a:solidFill>
                  <a:srgbClr val="C00000"/>
                </a:solidFill>
              </a:rPr>
              <a:t>†</a:t>
            </a:r>
            <a:r>
              <a:rPr lang="en-US" altLang="zh-CN" sz="2000" dirty="0"/>
              <a:t>, </a:t>
            </a:r>
            <a:r>
              <a:rPr lang="en-US" altLang="zh-CN" sz="2000" dirty="0">
                <a:solidFill>
                  <a:srgbClr val="7030A0"/>
                </a:solidFill>
              </a:rPr>
              <a:t>Yan Wang*</a:t>
            </a:r>
            <a:r>
              <a:rPr lang="en-US" altLang="zh-CN" sz="2000" dirty="0"/>
              <a:t>, </a:t>
            </a:r>
            <a:r>
              <a:rPr lang="en-US" altLang="zh-CN" sz="2000" dirty="0" err="1">
                <a:solidFill>
                  <a:srgbClr val="C00000"/>
                </a:solidFill>
              </a:rPr>
              <a:t>Yingying</a:t>
            </a:r>
            <a:r>
              <a:rPr lang="en-US" altLang="zh-CN" sz="2000" dirty="0">
                <a:solidFill>
                  <a:srgbClr val="C00000"/>
                </a:solidFill>
              </a:rPr>
              <a:t> Chen</a:t>
            </a:r>
            <a:r>
              <a:rPr lang="en-US" altLang="zh-CN" sz="2000" baseline="30000" dirty="0">
                <a:solidFill>
                  <a:srgbClr val="C00000"/>
                </a:solidFill>
              </a:rPr>
              <a:t>†</a:t>
            </a:r>
            <a:r>
              <a:rPr lang="en-US" altLang="zh-CN" sz="2000" dirty="0">
                <a:solidFill>
                  <a:srgbClr val="C00000"/>
                </a:solidFill>
              </a:rPr>
              <a:t>, Bo Liu</a:t>
            </a:r>
            <a:r>
              <a:rPr lang="en-US" altLang="zh-CN" sz="2000" baseline="30000" dirty="0">
                <a:solidFill>
                  <a:srgbClr val="C00000"/>
                </a:solidFill>
              </a:rPr>
              <a:t>†</a:t>
            </a:r>
            <a:endParaRPr lang="en-US" altLang="zh-CN" sz="2000" dirty="0">
              <a:solidFill>
                <a:srgbClr val="660066"/>
              </a:solidFill>
            </a:endParaRPr>
          </a:p>
          <a:p>
            <a:pPr marL="342900" indent="-342900" algn="ctr"/>
            <a:endParaRPr lang="en-US" altLang="zh-CN" b="1" baseline="30000" dirty="0">
              <a:solidFill>
                <a:srgbClr val="17375E"/>
              </a:solidFill>
            </a:endParaRPr>
          </a:p>
          <a:p>
            <a:pPr marL="342900" indent="-342900" algn="ctr"/>
            <a:r>
              <a:rPr lang="en-US" altLang="zh-CN" baseline="30000" dirty="0">
                <a:solidFill>
                  <a:srgbClr val="C00000"/>
                </a:solidFill>
              </a:rPr>
              <a:t>†</a:t>
            </a:r>
            <a:r>
              <a:rPr lang="en-US" altLang="zh-CN" i="1" dirty="0">
                <a:solidFill>
                  <a:srgbClr val="C00000"/>
                </a:solidFill>
              </a:rPr>
              <a:t>Dept. of ECE, Stevens Institute of Technology</a:t>
            </a:r>
          </a:p>
          <a:p>
            <a:pPr marL="342900" indent="-342900" algn="ctr"/>
            <a:r>
              <a:rPr lang="en-US" altLang="zh-CN" i="1" dirty="0">
                <a:solidFill>
                  <a:srgbClr val="7030A0"/>
                </a:solidFill>
              </a:rPr>
              <a:t>* Dept. of CS, Binghamton University</a:t>
            </a:r>
          </a:p>
          <a:p>
            <a:pPr marL="342900" indent="-342900" algn="ctr"/>
            <a:endParaRPr lang="en-US" altLang="zh-CN" i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advTm="27565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 anchor="ctr"/>
          <a:lstStyle/>
          <a:p>
            <a:r>
              <a:rPr lang="en-US" sz="3200" dirty="0" err="1"/>
              <a:t>Subpath</a:t>
            </a:r>
            <a:r>
              <a:rPr lang="en-US" sz="3200" dirty="0"/>
              <a:t> Distance Estimation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Starting and ending points searching based on pressing and releasing points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2400" dirty="0"/>
              <a:t>Distance calculation </a:t>
            </a:r>
          </a:p>
          <a:p>
            <a:pPr lvl="1"/>
            <a:r>
              <a:rPr lang="en-US" sz="2000" dirty="0"/>
              <a:t>Double integration with Trapezoidal rule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B01984D-6F95-4A8B-A0A3-B9D5A3D1C360}" type="slidenum">
              <a:rPr lang="en-US" altLang="zh-CN" smtClean="0"/>
              <a:pPr>
                <a:defRPr/>
              </a:pPr>
              <a:t>10</a:t>
            </a:fld>
            <a:endParaRPr lang="en-US" altLang="zh-CN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905000"/>
            <a:ext cx="6771118" cy="3200400"/>
          </a:xfrm>
          <a:prstGeom prst="rect">
            <a:avLst/>
          </a:prstGeom>
          <a:ln w="12700">
            <a:noFill/>
            <a:prstDash val="dash"/>
          </a:ln>
        </p:spPr>
      </p:pic>
      <p:graphicFrame>
        <p:nvGraphicFramePr>
          <p:cNvPr id="6" name="Object 6">
            <a:hlinkClick r:id="" action="ppaction://ole?verb=1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3705098"/>
              </p:ext>
            </p:extLst>
          </p:nvPr>
        </p:nvGraphicFramePr>
        <p:xfrm>
          <a:off x="3129098" y="2165981"/>
          <a:ext cx="169504" cy="3112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78" r:id="rId5" imgW="114345" imgH="216065" progId="Equation.KSEE3">
                  <p:embed/>
                </p:oleObj>
              </mc:Choice>
              <mc:Fallback>
                <p:oleObj r:id="rId5" imgW="114345" imgH="216065" progId="Equation.KSEE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9098" y="2165981"/>
                        <a:ext cx="169504" cy="31124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10">
            <a:hlinkClick r:id="" action="ppaction://ole?verb=1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7328239"/>
              </p:ext>
            </p:extLst>
          </p:nvPr>
        </p:nvGraphicFramePr>
        <p:xfrm>
          <a:off x="4053294" y="1948371"/>
          <a:ext cx="96860" cy="1793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79" r:id="rId7" imgW="114345" imgH="216065" progId="Equation.KSEE3">
                  <p:embed/>
                </p:oleObj>
              </mc:Choice>
              <mc:Fallback>
                <p:oleObj r:id="rId7" imgW="114345" imgH="216065" progId="Equation.KSEE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53294" y="1948371"/>
                        <a:ext cx="96860" cy="1793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3" name="Group 32"/>
          <p:cNvGrpSpPr/>
          <p:nvPr/>
        </p:nvGrpSpPr>
        <p:grpSpPr>
          <a:xfrm>
            <a:off x="2337523" y="2268648"/>
            <a:ext cx="2167193" cy="2409787"/>
            <a:chOff x="2337523" y="2268648"/>
            <a:chExt cx="2167193" cy="2409787"/>
          </a:xfrm>
        </p:grpSpPr>
        <p:sp>
          <p:nvSpPr>
            <p:cNvPr id="12" name="Oval 43"/>
            <p:cNvSpPr>
              <a:spLocks noChangeArrowheads="1"/>
            </p:cNvSpPr>
            <p:nvPr/>
          </p:nvSpPr>
          <p:spPr bwMode="auto">
            <a:xfrm>
              <a:off x="3218478" y="3265902"/>
              <a:ext cx="123765" cy="127929"/>
            </a:xfrm>
            <a:prstGeom prst="ellips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063"/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3276600" y="2268648"/>
              <a:ext cx="0" cy="2409787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52"/>
            <p:cNvSpPr txBox="1">
              <a:spLocks noChangeArrowheads="1"/>
            </p:cNvSpPr>
            <p:nvPr/>
          </p:nvSpPr>
          <p:spPr bwMode="auto">
            <a:xfrm>
              <a:off x="2337523" y="3624893"/>
              <a:ext cx="2167193" cy="646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1200" dirty="0"/>
                <a:t>Starting point: first zero-crossing point before the unique acceleration pattern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375629" y="2268648"/>
            <a:ext cx="2038384" cy="2409787"/>
            <a:chOff x="5375629" y="2268648"/>
            <a:chExt cx="2038384" cy="2409787"/>
          </a:xfrm>
        </p:grpSpPr>
        <p:sp>
          <p:nvSpPr>
            <p:cNvPr id="13" name="Oval 55"/>
            <p:cNvSpPr>
              <a:spLocks noChangeArrowheads="1"/>
            </p:cNvSpPr>
            <p:nvPr/>
          </p:nvSpPr>
          <p:spPr bwMode="auto">
            <a:xfrm>
              <a:off x="5603047" y="3266836"/>
              <a:ext cx="123765" cy="129247"/>
            </a:xfrm>
            <a:prstGeom prst="ellipse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en-US" altLang="en-US" sz="1063"/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5667189" y="2268648"/>
              <a:ext cx="0" cy="2409787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66"/>
            <p:cNvSpPr txBox="1">
              <a:spLocks noChangeArrowheads="1"/>
            </p:cNvSpPr>
            <p:nvPr/>
          </p:nvSpPr>
          <p:spPr bwMode="auto">
            <a:xfrm>
              <a:off x="5375629" y="3971426"/>
              <a:ext cx="2038384" cy="646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1200" dirty="0"/>
                <a:t>Ending point: first zero-crossing point after the unique acceleration pattern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038600" y="3048000"/>
            <a:ext cx="710269" cy="585615"/>
            <a:chOff x="4038600" y="3048000"/>
            <a:chExt cx="710269" cy="585615"/>
          </a:xfrm>
        </p:grpSpPr>
        <p:sp>
          <p:nvSpPr>
            <p:cNvPr id="24" name="Oval 23"/>
            <p:cNvSpPr/>
            <p:nvPr/>
          </p:nvSpPr>
          <p:spPr>
            <a:xfrm>
              <a:off x="4038600" y="3048000"/>
              <a:ext cx="152400" cy="1524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5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4596469" y="3481215"/>
              <a:ext cx="152400" cy="1524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5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3962400" y="2590800"/>
            <a:ext cx="1176606" cy="1710006"/>
            <a:chOff x="3962400" y="2590800"/>
            <a:chExt cx="1176606" cy="1710006"/>
          </a:xfrm>
        </p:grpSpPr>
        <p:sp>
          <p:nvSpPr>
            <p:cNvPr id="25" name="Diamond 24"/>
            <p:cNvSpPr/>
            <p:nvPr/>
          </p:nvSpPr>
          <p:spPr>
            <a:xfrm>
              <a:off x="3962400" y="2590800"/>
              <a:ext cx="186006" cy="186006"/>
            </a:xfrm>
            <a:prstGeom prst="diamond">
              <a:avLst/>
            </a:prstGeom>
            <a:solidFill>
              <a:srgbClr val="EB7778"/>
            </a:solidFill>
            <a:ln>
              <a:solidFill>
                <a:srgbClr val="CC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Diamond 29"/>
            <p:cNvSpPr/>
            <p:nvPr/>
          </p:nvSpPr>
          <p:spPr>
            <a:xfrm>
              <a:off x="4953000" y="4114800"/>
              <a:ext cx="186006" cy="186006"/>
            </a:xfrm>
            <a:prstGeom prst="diamond">
              <a:avLst/>
            </a:prstGeom>
            <a:solidFill>
              <a:srgbClr val="EB7778"/>
            </a:solidFill>
            <a:ln>
              <a:solidFill>
                <a:srgbClr val="CC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238643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279"/>
    </mc:Choice>
    <mc:Fallback xmlns="">
      <p:transition xmlns:p14="http://schemas.microsoft.com/office/powerpoint/2010/main" spd="slow" advTm="732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itle 1"/>
          <p:cNvSpPr>
            <a:spLocks noGrp="1"/>
          </p:cNvSpPr>
          <p:nvPr>
            <p:ph type="title"/>
          </p:nvPr>
        </p:nvSpPr>
        <p:spPr>
          <a:xfrm>
            <a:off x="628650" y="1"/>
            <a:ext cx="7881938" cy="990599"/>
          </a:xfrm>
          <a:noFill/>
        </p:spPr>
        <p:txBody>
          <a:bodyPr anchor="ctr"/>
          <a:lstStyle/>
          <a:p>
            <a:r>
              <a:rPr lang="en-US" sz="3200" dirty="0" err="1"/>
              <a:t>Subpath</a:t>
            </a:r>
            <a:r>
              <a:rPr lang="en-US" sz="3200" dirty="0"/>
              <a:t> Direction Derivation</a:t>
            </a:r>
          </a:p>
        </p:txBody>
      </p:sp>
      <p:cxnSp>
        <p:nvCxnSpPr>
          <p:cNvPr id="169" name="Straight Arrow Connector 168"/>
          <p:cNvCxnSpPr/>
          <p:nvPr/>
        </p:nvCxnSpPr>
        <p:spPr>
          <a:xfrm flipV="1">
            <a:off x="1298387" y="1475817"/>
            <a:ext cx="1586655" cy="950119"/>
          </a:xfrm>
          <a:prstGeom prst="straightConnector1">
            <a:avLst/>
          </a:prstGeom>
          <a:ln w="5715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919804" y="1451542"/>
            <a:ext cx="356030" cy="1004633"/>
            <a:chOff x="919804" y="1451542"/>
            <a:chExt cx="356030" cy="1004633"/>
          </a:xfrm>
        </p:grpSpPr>
        <p:cxnSp>
          <p:nvCxnSpPr>
            <p:cNvPr id="170" name="Straight Arrow Connector 169"/>
            <p:cNvCxnSpPr/>
            <p:nvPr/>
          </p:nvCxnSpPr>
          <p:spPr>
            <a:xfrm flipV="1">
              <a:off x="1271890" y="1451542"/>
              <a:ext cx="3944" cy="1004633"/>
            </a:xfrm>
            <a:prstGeom prst="straightConnector1">
              <a:avLst/>
            </a:prstGeom>
            <a:ln w="57150">
              <a:prstDash val="solid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72" name="TextBox 171"/>
            <p:cNvSpPr txBox="1"/>
            <p:nvPr/>
          </p:nvSpPr>
          <p:spPr>
            <a:xfrm>
              <a:off x="919804" y="1879767"/>
              <a:ext cx="230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Y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271889" y="2456172"/>
            <a:ext cx="1613153" cy="336151"/>
            <a:chOff x="1271889" y="2456172"/>
            <a:chExt cx="1613153" cy="336151"/>
          </a:xfrm>
        </p:grpSpPr>
        <p:cxnSp>
          <p:nvCxnSpPr>
            <p:cNvPr id="171" name="Straight Arrow Connector 170"/>
            <p:cNvCxnSpPr/>
            <p:nvPr/>
          </p:nvCxnSpPr>
          <p:spPr>
            <a:xfrm>
              <a:off x="1271889" y="2456172"/>
              <a:ext cx="1613153" cy="4100"/>
            </a:xfrm>
            <a:prstGeom prst="straightConnector1">
              <a:avLst/>
            </a:prstGeom>
            <a:ln w="57150">
              <a:prstDash val="solid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73" name="TextBox 172"/>
            <p:cNvSpPr txBox="1"/>
            <p:nvPr/>
          </p:nvSpPr>
          <p:spPr>
            <a:xfrm>
              <a:off x="1894093" y="2484546"/>
              <a:ext cx="27041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X</a:t>
              </a:r>
            </a:p>
          </p:txBody>
        </p:sp>
      </p:grpSp>
      <p:sp>
        <p:nvSpPr>
          <p:cNvPr id="19" name="Right Arrow 18"/>
          <p:cNvSpPr/>
          <p:nvPr/>
        </p:nvSpPr>
        <p:spPr>
          <a:xfrm rot="3137430">
            <a:off x="5352698" y="2719539"/>
            <a:ext cx="552284" cy="40274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201682" y="1380206"/>
            <a:ext cx="2251190" cy="1162584"/>
            <a:chOff x="3201682" y="1380206"/>
            <a:chExt cx="2251190" cy="1162584"/>
          </a:xfrm>
        </p:grpSpPr>
        <p:sp>
          <p:nvSpPr>
            <p:cNvPr id="175" name="TextBox 174"/>
            <p:cNvSpPr txBox="1"/>
            <p:nvPr/>
          </p:nvSpPr>
          <p:spPr>
            <a:xfrm>
              <a:off x="3409070" y="2173458"/>
              <a:ext cx="1891555" cy="369332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Range 0</a:t>
              </a:r>
              <a:r>
                <a:rPr lang="en-US" baseline="30000" dirty="0"/>
                <a:t>o </a:t>
              </a:r>
              <a:r>
                <a:rPr lang="en-US" dirty="0"/>
                <a:t> ~ 90</a:t>
              </a:r>
              <a:r>
                <a:rPr lang="en-US" baseline="30000" dirty="0"/>
                <a:t>o</a:t>
              </a: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01682" y="1380206"/>
              <a:ext cx="2251190" cy="734698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1642868" y="2083137"/>
            <a:ext cx="777554" cy="475692"/>
            <a:chOff x="1642868" y="2083137"/>
            <a:chExt cx="777554" cy="475692"/>
          </a:xfrm>
        </p:grpSpPr>
        <p:sp>
          <p:nvSpPr>
            <p:cNvPr id="174" name="Arc 173"/>
            <p:cNvSpPr/>
            <p:nvPr/>
          </p:nvSpPr>
          <p:spPr>
            <a:xfrm rot="17698255">
              <a:off x="1685691" y="2150265"/>
              <a:ext cx="365741" cy="451388"/>
            </a:xfrm>
            <a:prstGeom prst="arc">
              <a:avLst>
                <a:gd name="adj1" fmla="val 19228418"/>
                <a:gd name="adj2" fmla="val 4864489"/>
              </a:avLst>
            </a:prstGeom>
            <a:ln w="57150">
              <a:solidFill>
                <a:schemeClr val="accent6"/>
              </a:solidFill>
              <a:headEnd type="triangle" w="med" len="med"/>
              <a:tailEnd type="none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500">
                <a:solidFill>
                  <a:srgbClr val="00B050"/>
                </a:solidFill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58966" y="2083137"/>
              <a:ext cx="261456" cy="342798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1271889" y="1451542"/>
            <a:ext cx="1613153" cy="1003210"/>
            <a:chOff x="1271889" y="1451542"/>
            <a:chExt cx="1613153" cy="1003210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2885042" y="1451542"/>
              <a:ext cx="0" cy="1003210"/>
            </a:xfrm>
            <a:prstGeom prst="line">
              <a:avLst/>
            </a:prstGeom>
            <a:ln w="28575">
              <a:solidFill>
                <a:schemeClr val="accent6">
                  <a:lumMod val="60000"/>
                  <a:lumOff val="4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1271889" y="1451542"/>
              <a:ext cx="1613153" cy="0"/>
            </a:xfrm>
            <a:prstGeom prst="line">
              <a:avLst/>
            </a:prstGeom>
            <a:ln w="28575">
              <a:solidFill>
                <a:schemeClr val="accent6">
                  <a:lumMod val="60000"/>
                  <a:lumOff val="4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1190817" y="3548137"/>
            <a:ext cx="7228414" cy="2556793"/>
            <a:chOff x="1190817" y="3548137"/>
            <a:chExt cx="7228414" cy="2556793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19200" y="4495800"/>
              <a:ext cx="2720803" cy="1162923"/>
            </a:xfrm>
            <a:prstGeom prst="rect">
              <a:avLst/>
            </a:prstGeom>
          </p:spPr>
        </p:pic>
        <p:sp>
          <p:nvSpPr>
            <p:cNvPr id="177" name="TextBox 176"/>
            <p:cNvSpPr txBox="1"/>
            <p:nvPr/>
          </p:nvSpPr>
          <p:spPr>
            <a:xfrm>
              <a:off x="1190817" y="3919070"/>
              <a:ext cx="31315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CC00CC"/>
                  </a:solidFill>
                </a:rPr>
                <a:t>Quadrant Determination</a:t>
              </a:r>
              <a:endParaRPr lang="en-US" dirty="0">
                <a:solidFill>
                  <a:srgbClr val="CC00CC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934200" y="3552932"/>
              <a:ext cx="148503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rgbClr val="CC00CC"/>
                  </a:solidFill>
                </a:rPr>
                <a:t>Q1</a:t>
              </a:r>
            </a:p>
            <a:p>
              <a:r>
                <a:rPr lang="en-US" b="1" dirty="0">
                  <a:solidFill>
                    <a:srgbClr val="CC00CC"/>
                  </a:solidFill>
                </a:rPr>
                <a:t>0</a:t>
              </a:r>
              <a:r>
                <a:rPr lang="en-US" b="1" baseline="30000" dirty="0">
                  <a:solidFill>
                    <a:srgbClr val="CC00CC"/>
                  </a:solidFill>
                </a:rPr>
                <a:t>o</a:t>
              </a:r>
              <a:r>
                <a:rPr lang="en-US" b="1" dirty="0">
                  <a:solidFill>
                    <a:srgbClr val="CC00CC"/>
                  </a:solidFill>
                </a:rPr>
                <a:t>  ~ 90</a:t>
              </a:r>
              <a:r>
                <a:rPr lang="en-US" b="1" baseline="30000" dirty="0">
                  <a:solidFill>
                    <a:srgbClr val="CC00CC"/>
                  </a:solidFill>
                </a:rPr>
                <a:t>o</a:t>
              </a:r>
            </a:p>
            <a:p>
              <a:endParaRPr lang="en-US" b="1" dirty="0">
                <a:solidFill>
                  <a:srgbClr val="CC00CC"/>
                </a:solidFill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6934200" y="5181600"/>
              <a:ext cx="148503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rgbClr val="CC00CC"/>
                  </a:solidFill>
                </a:rPr>
                <a:t>Q4</a:t>
              </a:r>
            </a:p>
            <a:p>
              <a:r>
                <a:rPr lang="en-US" b="1" dirty="0">
                  <a:solidFill>
                    <a:srgbClr val="CC00CC"/>
                  </a:solidFill>
                </a:rPr>
                <a:t>270</a:t>
              </a:r>
              <a:r>
                <a:rPr lang="en-US" b="1" baseline="30000" dirty="0">
                  <a:solidFill>
                    <a:srgbClr val="CC00CC"/>
                  </a:solidFill>
                </a:rPr>
                <a:t>o</a:t>
              </a:r>
              <a:r>
                <a:rPr lang="en-US" b="1" dirty="0">
                  <a:solidFill>
                    <a:srgbClr val="CC00CC"/>
                  </a:solidFill>
                </a:rPr>
                <a:t>  ~ 360</a:t>
              </a:r>
              <a:r>
                <a:rPr lang="en-US" b="1" baseline="30000" dirty="0">
                  <a:solidFill>
                    <a:srgbClr val="CC00CC"/>
                  </a:solidFill>
                </a:rPr>
                <a:t>o</a:t>
              </a:r>
            </a:p>
            <a:p>
              <a:endParaRPr lang="en-US" b="1" dirty="0">
                <a:solidFill>
                  <a:srgbClr val="CC00CC"/>
                </a:solidFill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4800600" y="5181600"/>
              <a:ext cx="14692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rgbClr val="CC00CC"/>
                  </a:solidFill>
                </a:rPr>
                <a:t>Q3</a:t>
              </a:r>
            </a:p>
            <a:p>
              <a:r>
                <a:rPr lang="en-US" b="1" dirty="0">
                  <a:solidFill>
                    <a:srgbClr val="CC00CC"/>
                  </a:solidFill>
                </a:rPr>
                <a:t>180</a:t>
              </a:r>
              <a:r>
                <a:rPr lang="en-US" b="1" baseline="30000" dirty="0">
                  <a:solidFill>
                    <a:srgbClr val="CC00CC"/>
                  </a:solidFill>
                </a:rPr>
                <a:t>o</a:t>
              </a:r>
              <a:r>
                <a:rPr lang="en-US" b="1" dirty="0">
                  <a:solidFill>
                    <a:srgbClr val="CC00CC"/>
                  </a:solidFill>
                </a:rPr>
                <a:t>  ~ 270</a:t>
              </a:r>
              <a:r>
                <a:rPr lang="en-US" b="1" baseline="30000" dirty="0">
                  <a:solidFill>
                    <a:srgbClr val="CC00CC"/>
                  </a:solidFill>
                </a:rPr>
                <a:t>o</a:t>
              </a:r>
            </a:p>
            <a:p>
              <a:endParaRPr lang="en-US" b="1" dirty="0">
                <a:solidFill>
                  <a:srgbClr val="CC00CC"/>
                </a:solidFill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4800600" y="3548137"/>
              <a:ext cx="14692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rgbClr val="CC00CC"/>
                  </a:solidFill>
                </a:rPr>
                <a:t>Q2</a:t>
              </a:r>
            </a:p>
            <a:p>
              <a:r>
                <a:rPr lang="en-US" b="1" dirty="0">
                  <a:solidFill>
                    <a:srgbClr val="CC00CC"/>
                  </a:solidFill>
                </a:rPr>
                <a:t>90</a:t>
              </a:r>
              <a:r>
                <a:rPr lang="en-US" b="1" baseline="30000" dirty="0">
                  <a:solidFill>
                    <a:srgbClr val="CC00CC"/>
                  </a:solidFill>
                </a:rPr>
                <a:t>o</a:t>
              </a:r>
              <a:r>
                <a:rPr lang="en-US" b="1" dirty="0">
                  <a:solidFill>
                    <a:srgbClr val="CC00CC"/>
                  </a:solidFill>
                </a:rPr>
                <a:t>  ~ 180</a:t>
              </a:r>
              <a:r>
                <a:rPr lang="en-US" b="1" baseline="30000" dirty="0">
                  <a:solidFill>
                    <a:srgbClr val="CC00CC"/>
                  </a:solidFill>
                </a:rPr>
                <a:t>o</a:t>
              </a:r>
            </a:p>
            <a:p>
              <a:endParaRPr lang="en-US" b="1" dirty="0">
                <a:solidFill>
                  <a:srgbClr val="CC00CC"/>
                </a:solidFill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800600" y="2920911"/>
            <a:ext cx="3911663" cy="3327489"/>
            <a:chOff x="4800600" y="2920911"/>
            <a:chExt cx="3911663" cy="3327489"/>
          </a:xfrm>
        </p:grpSpPr>
        <p:cxnSp>
          <p:nvCxnSpPr>
            <p:cNvPr id="18" name="Straight Arrow Connector 17"/>
            <p:cNvCxnSpPr/>
            <p:nvPr/>
          </p:nvCxnSpPr>
          <p:spPr>
            <a:xfrm flipV="1">
              <a:off x="6434175" y="3124201"/>
              <a:ext cx="0" cy="3124199"/>
            </a:xfrm>
            <a:prstGeom prst="straightConnector1">
              <a:avLst/>
            </a:prstGeom>
            <a:ln w="28575" cmpd="sng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4800600" y="4724400"/>
              <a:ext cx="3462375" cy="0"/>
            </a:xfrm>
            <a:prstGeom prst="straightConnector1">
              <a:avLst/>
            </a:prstGeom>
            <a:ln w="28575" cmpd="sng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6503212" y="2920911"/>
              <a:ext cx="7072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/>
                <a:t>Y</a:t>
              </a:r>
              <a:endParaRPr lang="en-US" b="1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8005050" y="4783693"/>
              <a:ext cx="7072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/>
                <a:t>X</a:t>
              </a:r>
              <a:endParaRPr lang="en-US" b="1" dirty="0"/>
            </a:p>
          </p:txBody>
        </p:sp>
      </p:grpSp>
      <p:sp>
        <p:nvSpPr>
          <p:cNvPr id="3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934200" y="6381750"/>
            <a:ext cx="2133600" cy="339725"/>
          </a:xfrm>
        </p:spPr>
        <p:txBody>
          <a:bodyPr/>
          <a:lstStyle/>
          <a:p>
            <a:pPr>
              <a:defRPr/>
            </a:pPr>
            <a:fld id="{5B01984D-6F95-4A8B-A0A3-B9D5A3D1C360}" type="slidenum">
              <a:rPr lang="en-US" altLang="zh-CN" smtClean="0"/>
              <a:pPr>
                <a:defRPr/>
              </a:pPr>
              <a:t>11</a:t>
            </a:fld>
            <a:endParaRPr lang="en-US" altLang="zh-CN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54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175"/>
    </mc:Choice>
    <mc:Fallback xmlns="">
      <p:transition xmlns:p14="http://schemas.microsoft.com/office/powerpoint/2010/main" spd="slow" advTm="651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Backward PIN Sequence Inference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Backward </a:t>
            </a:r>
            <a:r>
              <a:rPr lang="en-US" dirty="0" err="1"/>
              <a:t>Subpath</a:t>
            </a:r>
            <a:r>
              <a:rPr lang="en-US" dirty="0"/>
              <a:t> Integration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B01984D-6F95-4A8B-A0A3-B9D5A3D1C360}" type="slidenum">
              <a:rPr lang="en-US" altLang="zh-CN" smtClean="0"/>
              <a:pPr>
                <a:defRPr/>
              </a:pPr>
              <a:t>12</a:t>
            </a:fld>
            <a:endParaRPr lang="en-US" altLang="zh-CN" dirty="0"/>
          </a:p>
        </p:txBody>
      </p:sp>
      <p:grpSp>
        <p:nvGrpSpPr>
          <p:cNvPr id="36" name="Group 35"/>
          <p:cNvGrpSpPr/>
          <p:nvPr/>
        </p:nvGrpSpPr>
        <p:grpSpPr>
          <a:xfrm>
            <a:off x="3581400" y="1604686"/>
            <a:ext cx="5413053" cy="4059790"/>
            <a:chOff x="3581400" y="1604686"/>
            <a:chExt cx="5413053" cy="405979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1400" y="1604686"/>
              <a:ext cx="5413053" cy="405979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001374" y="2840196"/>
              <a:ext cx="2604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796805" y="2840196"/>
              <a:ext cx="2604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607647" y="2837714"/>
              <a:ext cx="2604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001374" y="3346623"/>
              <a:ext cx="2604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796805" y="3346623"/>
              <a:ext cx="2604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600199" y="3346623"/>
              <a:ext cx="2604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001374" y="3850567"/>
              <a:ext cx="2604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796805" y="3850567"/>
              <a:ext cx="2604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600199" y="3733884"/>
              <a:ext cx="2604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800614" y="4352028"/>
              <a:ext cx="2604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541617" y="3192734"/>
              <a:ext cx="62981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Enter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620060" y="3838180"/>
              <a:ext cx="2604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5545009" y="2810222"/>
            <a:ext cx="1487973" cy="1411622"/>
            <a:chOff x="6535766" y="-41446"/>
            <a:chExt cx="1487973" cy="1411622"/>
          </a:xfrm>
          <a:solidFill>
            <a:schemeClr val="bg2">
              <a:lumMod val="60000"/>
              <a:lumOff val="40000"/>
              <a:alpha val="71000"/>
            </a:schemeClr>
          </a:solidFill>
        </p:grpSpPr>
        <p:sp>
          <p:nvSpPr>
            <p:cNvPr id="18" name="Oval 17"/>
            <p:cNvSpPr/>
            <p:nvPr/>
          </p:nvSpPr>
          <p:spPr>
            <a:xfrm>
              <a:off x="6535766" y="-41446"/>
              <a:ext cx="667521" cy="388469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6535766" y="475549"/>
              <a:ext cx="667521" cy="388469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7356218" y="981707"/>
              <a:ext cx="667521" cy="388469"/>
            </a:xfrm>
            <a:prstGeom prst="ellipse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5066462" y="3004457"/>
            <a:ext cx="2765426" cy="1070553"/>
            <a:chOff x="6057219" y="152789"/>
            <a:chExt cx="2765426" cy="1070553"/>
          </a:xfrm>
        </p:grpSpPr>
        <p:cxnSp>
          <p:nvCxnSpPr>
            <p:cNvPr id="22" name="Straight Connector 21"/>
            <p:cNvCxnSpPr/>
            <p:nvPr/>
          </p:nvCxnSpPr>
          <p:spPr>
            <a:xfrm flipV="1">
              <a:off x="6057219" y="178059"/>
              <a:ext cx="0" cy="495624"/>
            </a:xfrm>
            <a:prstGeom prst="line">
              <a:avLst/>
            </a:prstGeom>
            <a:ln w="76200">
              <a:solidFill>
                <a:srgbClr val="FF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stCxn id="15" idx="2"/>
            </p:cNvCxnSpPr>
            <p:nvPr/>
          </p:nvCxnSpPr>
          <p:spPr>
            <a:xfrm flipV="1">
              <a:off x="7696527" y="152796"/>
              <a:ext cx="1126118" cy="1065405"/>
            </a:xfrm>
            <a:prstGeom prst="line">
              <a:avLst/>
            </a:prstGeom>
            <a:ln w="76200">
              <a:solidFill>
                <a:srgbClr val="FF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6057221" y="152789"/>
              <a:ext cx="1639307" cy="1070553"/>
            </a:xfrm>
            <a:prstGeom prst="line">
              <a:avLst/>
            </a:prstGeom>
            <a:ln w="76200">
              <a:solidFill>
                <a:srgbClr val="FF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Straight Connector 27"/>
          <p:cNvCxnSpPr/>
          <p:nvPr/>
        </p:nvCxnSpPr>
        <p:spPr>
          <a:xfrm flipV="1">
            <a:off x="1242222" y="4324445"/>
            <a:ext cx="1074813" cy="897176"/>
          </a:xfrm>
          <a:prstGeom prst="line">
            <a:avLst/>
          </a:prstGeom>
          <a:ln w="76200">
            <a:solidFill>
              <a:schemeClr val="tx1"/>
            </a:solidFill>
            <a:prstDash val="sys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 flipV="1">
            <a:off x="1708690" y="1993822"/>
            <a:ext cx="141879" cy="566353"/>
          </a:xfrm>
          <a:prstGeom prst="line">
            <a:avLst/>
          </a:prstGeom>
          <a:ln w="76200">
            <a:solidFill>
              <a:schemeClr val="tx1"/>
            </a:solidFill>
            <a:prstDash val="sys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074691" y="3073761"/>
            <a:ext cx="1267997" cy="908876"/>
          </a:xfrm>
          <a:prstGeom prst="line">
            <a:avLst/>
          </a:prstGeom>
          <a:ln w="76200">
            <a:solidFill>
              <a:schemeClr val="tx1"/>
            </a:solidFill>
            <a:prstDash val="sys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57200" y="1981200"/>
            <a:ext cx="1184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subpath1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16097" y="5257800"/>
            <a:ext cx="1184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subpath3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62778" y="3745468"/>
            <a:ext cx="1184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subpath2</a:t>
            </a:r>
          </a:p>
        </p:txBody>
      </p:sp>
      <p:sp>
        <p:nvSpPr>
          <p:cNvPr id="34" name="Right Arrow 33"/>
          <p:cNvSpPr/>
          <p:nvPr/>
        </p:nvSpPr>
        <p:spPr>
          <a:xfrm>
            <a:off x="2895600" y="3245022"/>
            <a:ext cx="685800" cy="4888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6428491" y="4475139"/>
            <a:ext cx="2289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Ground truth “419”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86201" y="4188395"/>
            <a:ext cx="21108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Estimated as“259”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593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64"/>
    </mc:Choice>
    <mc:Fallback xmlns="">
      <p:transition xmlns:p14="http://schemas.microsoft.com/office/powerpoint/2010/main" spd="slow" advTm="11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3.33333E-6 L 0.60538 -0.19213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260" y="-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0.48819 -0.00764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10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44444E-6 L 0.41163 0.14561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73" y="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 animBg="1"/>
      <p:bldP spid="49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Point-wise Euclidean Distance Accumulation</a:t>
            </a:r>
          </a:p>
        </p:txBody>
      </p:sp>
      <p:sp>
        <p:nvSpPr>
          <p:cNvPr id="37" name="Content Placeholder 2"/>
          <p:cNvSpPr txBox="1">
            <a:spLocks/>
          </p:cNvSpPr>
          <p:nvPr/>
        </p:nvSpPr>
        <p:spPr bwMode="auto">
          <a:xfrm>
            <a:off x="533400" y="1143001"/>
            <a:ext cx="7315200" cy="1523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宋体" pitchFamily="-84" charset="-122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itchFamily="2" charset="2"/>
              <a:buChar char="v"/>
              <a:defRPr sz="2400" kern="1200">
                <a:solidFill>
                  <a:schemeClr val="tx1"/>
                </a:solidFill>
                <a:latin typeface="+mn-lt"/>
                <a:ea typeface="+mn-ea"/>
                <a:cs typeface="宋体" pitchFamily="-84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itchFamily="2" charset="2"/>
              <a:buChar char="Ø"/>
              <a:defRPr sz="2000" kern="1200">
                <a:solidFill>
                  <a:schemeClr val="tx1"/>
                </a:solidFill>
                <a:latin typeface="+mn-lt"/>
                <a:ea typeface="+mn-ea"/>
                <a:cs typeface="宋体" pitchFamily="-84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宋体" pitchFamily="-84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宋体" pitchFamily="-84" charset="-12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Example of candidate sequence 846</a:t>
            </a:r>
          </a:p>
          <a:p>
            <a:pPr lvl="1"/>
            <a:r>
              <a:rPr lang="en-US" dirty="0"/>
              <a:t>The third </a:t>
            </a:r>
            <a:r>
              <a:rPr lang="en-US" dirty="0" err="1"/>
              <a:t>subpath</a:t>
            </a:r>
            <a:r>
              <a:rPr lang="en-US" dirty="0"/>
              <a:t>:</a:t>
            </a:r>
          </a:p>
          <a:p>
            <a:pPr lvl="2"/>
            <a:r>
              <a:rPr lang="en-US" sz="1800" dirty="0"/>
              <a:t>d3= 1.2cm</a:t>
            </a:r>
          </a:p>
          <a:p>
            <a:pPr lvl="2"/>
            <a:r>
              <a:rPr lang="en-US" sz="1800" dirty="0"/>
              <a:t>D3=d3=1.2cm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B01984D-6F95-4A8B-A0A3-B9D5A3D1C360}" type="slidenum">
              <a:rPr lang="en-US" altLang="zh-CN" smtClean="0"/>
              <a:pPr>
                <a:defRPr/>
              </a:pPr>
              <a:t>13</a:t>
            </a:fld>
            <a:endParaRPr lang="en-US" altLang="zh-CN" dirty="0"/>
          </a:p>
        </p:txBody>
      </p:sp>
      <p:grpSp>
        <p:nvGrpSpPr>
          <p:cNvPr id="32" name="Group 31"/>
          <p:cNvGrpSpPr/>
          <p:nvPr/>
        </p:nvGrpSpPr>
        <p:grpSpPr>
          <a:xfrm>
            <a:off x="685800" y="1809647"/>
            <a:ext cx="8378434" cy="4362553"/>
            <a:chOff x="575390" y="1520973"/>
            <a:chExt cx="8378434" cy="4362553"/>
          </a:xfrm>
        </p:grpSpPr>
        <p:sp>
          <p:nvSpPr>
            <p:cNvPr id="19" name="Rounded Rectangle 18"/>
            <p:cNvSpPr/>
            <p:nvPr/>
          </p:nvSpPr>
          <p:spPr>
            <a:xfrm>
              <a:off x="7586757" y="2008193"/>
              <a:ext cx="512822" cy="327748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68582" rIns="137160" bIns="6858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7704633" y="2014398"/>
              <a:ext cx="290280" cy="309197"/>
            </a:xfrm>
            <a:prstGeom prst="ellipse">
              <a:avLst/>
            </a:prstGeom>
            <a:solidFill>
              <a:srgbClr val="FF7979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68582" rIns="137160" bIns="6858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117138" y="1520973"/>
              <a:ext cx="18366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Key “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Enter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”</a:t>
              </a: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575390" y="1981200"/>
              <a:ext cx="8035210" cy="3902326"/>
              <a:chOff x="575390" y="1981200"/>
              <a:chExt cx="8035210" cy="3902326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575390" y="5029200"/>
                <a:ext cx="8035210" cy="854326"/>
                <a:chOff x="575390" y="5029200"/>
                <a:chExt cx="8035210" cy="854326"/>
              </a:xfrm>
            </p:grpSpPr>
            <p:cxnSp>
              <p:nvCxnSpPr>
                <p:cNvPr id="91" name="Straight Arrow Connector 90"/>
                <p:cNvCxnSpPr/>
                <p:nvPr/>
              </p:nvCxnSpPr>
              <p:spPr>
                <a:xfrm flipH="1">
                  <a:off x="4828445" y="5653763"/>
                  <a:ext cx="675932" cy="0"/>
                </a:xfrm>
                <a:prstGeom prst="straightConnector1">
                  <a:avLst/>
                </a:prstGeom>
                <a:ln w="57150">
                  <a:solidFill>
                    <a:srgbClr val="FF0000"/>
                  </a:solidFill>
                  <a:prstDash val="solid"/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Arrow Connector 91"/>
                <p:cNvCxnSpPr/>
                <p:nvPr/>
              </p:nvCxnSpPr>
              <p:spPr>
                <a:xfrm flipH="1">
                  <a:off x="4823915" y="5281418"/>
                  <a:ext cx="680462" cy="0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prstDash val="sysDot"/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Rectangle 32"/>
                <p:cNvSpPr/>
                <p:nvPr/>
              </p:nvSpPr>
              <p:spPr>
                <a:xfrm>
                  <a:off x="5566013" y="5124746"/>
                  <a:ext cx="1667444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400" dirty="0"/>
                    <a:t>Estimated </a:t>
                  </a:r>
                  <a:r>
                    <a:rPr lang="en-US" sz="1400" dirty="0" err="1"/>
                    <a:t>subpath</a:t>
                  </a:r>
                  <a:endParaRPr lang="en-US" sz="1400" dirty="0"/>
                </a:p>
              </p:txBody>
            </p:sp>
            <p:sp>
              <p:nvSpPr>
                <p:cNvPr id="94" name="Rectangle 93"/>
                <p:cNvSpPr/>
                <p:nvPr/>
              </p:nvSpPr>
              <p:spPr>
                <a:xfrm>
                  <a:off x="5559765" y="5478451"/>
                  <a:ext cx="3050835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400" dirty="0" err="1"/>
                    <a:t>Subpath</a:t>
                  </a:r>
                  <a:r>
                    <a:rPr lang="en-US" sz="1400" dirty="0"/>
                    <a:t> of candidate PIN sequence</a:t>
                  </a:r>
                </a:p>
              </p:txBody>
            </p:sp>
            <p:sp>
              <p:nvSpPr>
                <p:cNvPr id="96" name="Diamond 95"/>
                <p:cNvSpPr/>
                <p:nvPr/>
              </p:nvSpPr>
              <p:spPr>
                <a:xfrm>
                  <a:off x="732991" y="5125675"/>
                  <a:ext cx="230976" cy="252052"/>
                </a:xfrm>
                <a:prstGeom prst="diamond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98" name="Rectangle 97"/>
                <p:cNvSpPr/>
                <p:nvPr/>
              </p:nvSpPr>
              <p:spPr>
                <a:xfrm>
                  <a:off x="1260201" y="5111690"/>
                  <a:ext cx="3318537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400" dirty="0"/>
                    <a:t>Estimated starting position of a </a:t>
                  </a:r>
                  <a:r>
                    <a:rPr lang="en-US" sz="1400" dirty="0" err="1"/>
                    <a:t>subpath</a:t>
                  </a:r>
                  <a:endParaRPr lang="en-US" sz="1400" dirty="0"/>
                </a:p>
              </p:txBody>
            </p:sp>
            <p:sp>
              <p:nvSpPr>
                <p:cNvPr id="100" name="Oval 99"/>
                <p:cNvSpPr/>
                <p:nvPr/>
              </p:nvSpPr>
              <p:spPr>
                <a:xfrm>
                  <a:off x="723993" y="5511077"/>
                  <a:ext cx="234904" cy="250212"/>
                </a:xfrm>
                <a:prstGeom prst="ellipse">
                  <a:avLst/>
                </a:prstGeom>
                <a:solidFill>
                  <a:srgbClr val="FF7979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37160" tIns="68582" rIns="137160" bIns="6858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0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02" name="Rectangle 101"/>
                <p:cNvSpPr/>
                <p:nvPr/>
              </p:nvSpPr>
              <p:spPr>
                <a:xfrm>
                  <a:off x="1260201" y="5503201"/>
                  <a:ext cx="1548822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400" dirty="0"/>
                    <a:t>Real key position</a:t>
                  </a:r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>
                  <a:off x="575390" y="5029200"/>
                  <a:ext cx="8023187" cy="854326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5" name="Oval 24"/>
              <p:cNvSpPr/>
              <p:nvPr/>
            </p:nvSpPr>
            <p:spPr>
              <a:xfrm>
                <a:off x="4384076" y="1981200"/>
                <a:ext cx="354383" cy="354383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600" b="1" dirty="0">
                    <a:solidFill>
                      <a:srgbClr val="000000"/>
                    </a:solidFill>
                  </a:rPr>
                  <a:t>1</a:t>
                </a:r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5454605" y="1981200"/>
                <a:ext cx="354383" cy="354383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600" b="1" dirty="0">
                    <a:solidFill>
                      <a:srgbClr val="000000"/>
                    </a:solidFill>
                  </a:rPr>
                  <a:t>2</a:t>
                </a:r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6450358" y="1981200"/>
                <a:ext cx="354383" cy="354383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600" b="1" dirty="0">
                    <a:solidFill>
                      <a:srgbClr val="000000"/>
                    </a:solidFill>
                  </a:rPr>
                  <a:t>3</a:t>
                </a:r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4384076" y="2846017"/>
                <a:ext cx="354383" cy="354383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600" b="1" dirty="0">
                    <a:solidFill>
                      <a:srgbClr val="000000"/>
                    </a:solidFill>
                  </a:rPr>
                  <a:t>4</a:t>
                </a:r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5454605" y="2846017"/>
                <a:ext cx="354383" cy="354383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600" b="1" dirty="0">
                    <a:solidFill>
                      <a:srgbClr val="000000"/>
                    </a:solidFill>
                  </a:rPr>
                  <a:t>5</a:t>
                </a:r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6450358" y="2846017"/>
                <a:ext cx="354383" cy="354383"/>
              </a:xfrm>
              <a:prstGeom prst="ellipse">
                <a:avLst/>
              </a:prstGeom>
              <a:solidFill>
                <a:srgbClr val="EB7778"/>
              </a:solidFill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600" b="1" dirty="0">
                    <a:solidFill>
                      <a:srgbClr val="000000"/>
                    </a:solidFill>
                  </a:rPr>
                  <a:t>6</a:t>
                </a: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4384076" y="3733800"/>
                <a:ext cx="354383" cy="354383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600" b="1" dirty="0">
                    <a:solidFill>
                      <a:srgbClr val="000000"/>
                    </a:solidFill>
                  </a:rPr>
                  <a:t>7</a:t>
                </a:r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5454605" y="3733800"/>
                <a:ext cx="354383" cy="354383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600" b="1" dirty="0">
                    <a:solidFill>
                      <a:srgbClr val="000000"/>
                    </a:solidFill>
                  </a:rPr>
                  <a:t>8</a:t>
                </a:r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6450358" y="3733800"/>
                <a:ext cx="354383" cy="354383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600" b="1" dirty="0">
                    <a:solidFill>
                      <a:srgbClr val="000000"/>
                    </a:solidFill>
                  </a:rPr>
                  <a:t>9</a:t>
                </a:r>
              </a:p>
            </p:txBody>
          </p:sp>
          <p:sp>
            <p:nvSpPr>
              <p:cNvPr id="50" name="Oval 49"/>
              <p:cNvSpPr/>
              <p:nvPr/>
            </p:nvSpPr>
            <p:spPr>
              <a:xfrm>
                <a:off x="5454605" y="4495800"/>
                <a:ext cx="354383" cy="354383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600" b="1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6929711" y="2535205"/>
            <a:ext cx="995232" cy="1374495"/>
            <a:chOff x="6819301" y="2246531"/>
            <a:chExt cx="995232" cy="1374495"/>
          </a:xfrm>
        </p:grpSpPr>
        <p:sp>
          <p:nvSpPr>
            <p:cNvPr id="7" name="Diamond 6"/>
            <p:cNvSpPr/>
            <p:nvPr/>
          </p:nvSpPr>
          <p:spPr>
            <a:xfrm rot="21113494">
              <a:off x="6819301" y="3341218"/>
              <a:ext cx="256411" cy="279808"/>
            </a:xfrm>
            <a:prstGeom prst="diamond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88" name="Straight Arrow Connector 87"/>
            <p:cNvCxnSpPr/>
            <p:nvPr/>
          </p:nvCxnSpPr>
          <p:spPr>
            <a:xfrm flipH="1">
              <a:off x="6950409" y="2246531"/>
              <a:ext cx="864124" cy="1238553"/>
            </a:xfrm>
            <a:prstGeom prst="straightConnector1">
              <a:avLst/>
            </a:prstGeom>
            <a:ln w="57150">
              <a:solidFill>
                <a:schemeClr val="tx1"/>
              </a:solidFill>
              <a:prstDash val="sysDot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Rectangle 117"/>
            <p:cNvSpPr/>
            <p:nvPr/>
          </p:nvSpPr>
          <p:spPr>
            <a:xfrm rot="18324545">
              <a:off x="7009742" y="2778724"/>
              <a:ext cx="119196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Subpath</a:t>
              </a:r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  <a:endParaRPr lang="en-US" b="1" dirty="0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444410" y="2476734"/>
            <a:ext cx="2491314" cy="1527078"/>
            <a:chOff x="5334000" y="2188060"/>
            <a:chExt cx="2491314" cy="1527078"/>
          </a:xfrm>
        </p:grpSpPr>
        <p:sp>
          <p:nvSpPr>
            <p:cNvPr id="8" name="TextBox 7"/>
            <p:cNvSpPr txBox="1"/>
            <p:nvPr/>
          </p:nvSpPr>
          <p:spPr>
            <a:xfrm>
              <a:off x="5334000" y="3345806"/>
              <a:ext cx="144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d3=1.2cm</a:t>
              </a:r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6241670" y="2188060"/>
              <a:ext cx="1583644" cy="1522958"/>
              <a:chOff x="6241670" y="2188060"/>
              <a:chExt cx="1583644" cy="1522958"/>
            </a:xfrm>
          </p:grpSpPr>
          <p:cxnSp>
            <p:nvCxnSpPr>
              <p:cNvPr id="73" name="Straight Arrow Connector 72"/>
              <p:cNvCxnSpPr/>
              <p:nvPr/>
            </p:nvCxnSpPr>
            <p:spPr>
              <a:xfrm flipH="1">
                <a:off x="6658784" y="2188060"/>
                <a:ext cx="1166530" cy="841622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prstDash val="solid"/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Connector 5"/>
              <p:cNvCxnSpPr/>
              <p:nvPr/>
            </p:nvCxnSpPr>
            <p:spPr>
              <a:xfrm flipH="1" flipV="1">
                <a:off x="6620936" y="3029682"/>
                <a:ext cx="326570" cy="451440"/>
              </a:xfrm>
              <a:prstGeom prst="line">
                <a:avLst/>
              </a:prstGeom>
              <a:ln w="1905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flipH="1">
                <a:off x="6241670" y="3039298"/>
                <a:ext cx="371959" cy="301196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 flipH="1">
                <a:off x="6652113" y="3477535"/>
                <a:ext cx="288337" cy="233483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/>
              <p:nvPr/>
            </p:nvCxnSpPr>
            <p:spPr>
              <a:xfrm>
                <a:off x="6407071" y="3221948"/>
                <a:ext cx="313734" cy="43410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72942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575"/>
    </mc:Choice>
    <mc:Fallback xmlns="">
      <p:transition xmlns:p14="http://schemas.microsoft.com/office/powerpoint/2010/main" spd="slow" advTm="835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Point-wise Euclidean Distance Accumulation</a:t>
            </a:r>
          </a:p>
        </p:txBody>
      </p:sp>
      <p:sp>
        <p:nvSpPr>
          <p:cNvPr id="37" name="Content Placeholder 2"/>
          <p:cNvSpPr txBox="1">
            <a:spLocks/>
          </p:cNvSpPr>
          <p:nvPr/>
        </p:nvSpPr>
        <p:spPr bwMode="auto">
          <a:xfrm>
            <a:off x="533400" y="1143001"/>
            <a:ext cx="7315200" cy="4952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宋体" pitchFamily="-84" charset="-122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itchFamily="2" charset="2"/>
              <a:buChar char="v"/>
              <a:defRPr sz="2400" kern="1200">
                <a:solidFill>
                  <a:schemeClr val="tx1"/>
                </a:solidFill>
                <a:latin typeface="+mn-lt"/>
                <a:ea typeface="+mn-ea"/>
                <a:cs typeface="宋体" pitchFamily="-84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itchFamily="2" charset="2"/>
              <a:buChar char="Ø"/>
              <a:defRPr sz="2000" kern="1200">
                <a:solidFill>
                  <a:schemeClr val="tx1"/>
                </a:solidFill>
                <a:latin typeface="+mn-lt"/>
                <a:ea typeface="+mn-ea"/>
                <a:cs typeface="宋体" pitchFamily="-84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宋体" pitchFamily="-84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宋体" pitchFamily="-84" charset="-12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Example of candidate sequence 846</a:t>
            </a:r>
          </a:p>
          <a:p>
            <a:pPr lvl="1"/>
            <a:r>
              <a:rPr lang="en-US" dirty="0"/>
              <a:t>The third </a:t>
            </a:r>
            <a:r>
              <a:rPr lang="en-US" dirty="0" err="1"/>
              <a:t>subpath</a:t>
            </a:r>
            <a:r>
              <a:rPr lang="en-US" dirty="0"/>
              <a:t>:</a:t>
            </a:r>
          </a:p>
          <a:p>
            <a:pPr lvl="2"/>
            <a:r>
              <a:rPr lang="en-US" sz="1800" dirty="0"/>
              <a:t>d3= 1.2cm</a:t>
            </a:r>
          </a:p>
          <a:p>
            <a:pPr lvl="2"/>
            <a:r>
              <a:rPr lang="en-US" sz="1800" dirty="0"/>
              <a:t>D3=d3=1.2cm</a:t>
            </a:r>
          </a:p>
          <a:p>
            <a:pPr lvl="1"/>
            <a:r>
              <a:rPr lang="en-US" dirty="0"/>
              <a:t>The second </a:t>
            </a:r>
            <a:r>
              <a:rPr lang="en-US" dirty="0" err="1"/>
              <a:t>subpath</a:t>
            </a:r>
            <a:r>
              <a:rPr lang="en-US" dirty="0"/>
              <a:t>:</a:t>
            </a:r>
          </a:p>
          <a:p>
            <a:pPr lvl="2"/>
            <a:r>
              <a:rPr lang="en-US" sz="1800" dirty="0"/>
              <a:t>d2=2.1cm</a:t>
            </a:r>
          </a:p>
          <a:p>
            <a:pPr lvl="2"/>
            <a:r>
              <a:rPr lang="en-US" sz="1800" dirty="0"/>
              <a:t>D2=D3+d2=3.3cm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/>
              <a:t>14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689366" y="1809647"/>
            <a:ext cx="8378434" cy="4362553"/>
            <a:chOff x="575390" y="1520973"/>
            <a:chExt cx="8378434" cy="4362553"/>
          </a:xfrm>
        </p:grpSpPr>
        <p:sp>
          <p:nvSpPr>
            <p:cNvPr id="19" name="Rounded Rectangle 18"/>
            <p:cNvSpPr/>
            <p:nvPr/>
          </p:nvSpPr>
          <p:spPr>
            <a:xfrm>
              <a:off x="7586757" y="2008193"/>
              <a:ext cx="512822" cy="327748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68582" rIns="137160" bIns="6858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7704633" y="2014398"/>
              <a:ext cx="290280" cy="309197"/>
            </a:xfrm>
            <a:prstGeom prst="ellipse">
              <a:avLst/>
            </a:prstGeom>
            <a:solidFill>
              <a:srgbClr val="FF7979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68582" rIns="137160" bIns="6858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117138" y="1520973"/>
              <a:ext cx="18366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Key “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Enter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”</a:t>
              </a: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575390" y="1981200"/>
              <a:ext cx="8035210" cy="3902326"/>
              <a:chOff x="575390" y="1981200"/>
              <a:chExt cx="8035210" cy="3902326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575390" y="5029200"/>
                <a:ext cx="8035210" cy="854326"/>
                <a:chOff x="575390" y="5029200"/>
                <a:chExt cx="8035210" cy="854326"/>
              </a:xfrm>
            </p:grpSpPr>
            <p:cxnSp>
              <p:nvCxnSpPr>
                <p:cNvPr id="91" name="Straight Arrow Connector 90"/>
                <p:cNvCxnSpPr/>
                <p:nvPr/>
              </p:nvCxnSpPr>
              <p:spPr>
                <a:xfrm flipH="1">
                  <a:off x="4828445" y="5653763"/>
                  <a:ext cx="675932" cy="0"/>
                </a:xfrm>
                <a:prstGeom prst="straightConnector1">
                  <a:avLst/>
                </a:prstGeom>
                <a:ln w="57150">
                  <a:solidFill>
                    <a:srgbClr val="FF0000"/>
                  </a:solidFill>
                  <a:prstDash val="solid"/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Arrow Connector 91"/>
                <p:cNvCxnSpPr/>
                <p:nvPr/>
              </p:nvCxnSpPr>
              <p:spPr>
                <a:xfrm flipH="1">
                  <a:off x="4823915" y="5281418"/>
                  <a:ext cx="680462" cy="0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prstDash val="sysDot"/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Rectangle 32"/>
                <p:cNvSpPr/>
                <p:nvPr/>
              </p:nvSpPr>
              <p:spPr>
                <a:xfrm>
                  <a:off x="5566013" y="5124746"/>
                  <a:ext cx="1667444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400" dirty="0"/>
                    <a:t>Estimated </a:t>
                  </a:r>
                  <a:r>
                    <a:rPr lang="en-US" sz="1400" dirty="0" err="1"/>
                    <a:t>subpath</a:t>
                  </a:r>
                  <a:endParaRPr lang="en-US" sz="1400" dirty="0"/>
                </a:p>
              </p:txBody>
            </p:sp>
            <p:sp>
              <p:nvSpPr>
                <p:cNvPr id="94" name="Rectangle 93"/>
                <p:cNvSpPr/>
                <p:nvPr/>
              </p:nvSpPr>
              <p:spPr>
                <a:xfrm>
                  <a:off x="5559765" y="5478451"/>
                  <a:ext cx="3050835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400" dirty="0" err="1"/>
                    <a:t>Subpath</a:t>
                  </a:r>
                  <a:r>
                    <a:rPr lang="en-US" sz="1400" dirty="0"/>
                    <a:t> of candidate PIN sequence</a:t>
                  </a:r>
                </a:p>
              </p:txBody>
            </p:sp>
            <p:sp>
              <p:nvSpPr>
                <p:cNvPr id="96" name="Diamond 95"/>
                <p:cNvSpPr/>
                <p:nvPr/>
              </p:nvSpPr>
              <p:spPr>
                <a:xfrm>
                  <a:off x="732991" y="5125675"/>
                  <a:ext cx="230976" cy="252052"/>
                </a:xfrm>
                <a:prstGeom prst="diamond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98" name="Rectangle 97"/>
                <p:cNvSpPr/>
                <p:nvPr/>
              </p:nvSpPr>
              <p:spPr>
                <a:xfrm>
                  <a:off x="1260201" y="5111690"/>
                  <a:ext cx="3318537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400" dirty="0"/>
                    <a:t>Estimated starting position of a </a:t>
                  </a:r>
                  <a:r>
                    <a:rPr lang="en-US" sz="1400" dirty="0" err="1"/>
                    <a:t>subpath</a:t>
                  </a:r>
                  <a:endParaRPr lang="en-US" sz="1400" dirty="0"/>
                </a:p>
              </p:txBody>
            </p:sp>
            <p:sp>
              <p:nvSpPr>
                <p:cNvPr id="100" name="Oval 99"/>
                <p:cNvSpPr/>
                <p:nvPr/>
              </p:nvSpPr>
              <p:spPr>
                <a:xfrm>
                  <a:off x="723993" y="5511077"/>
                  <a:ext cx="234904" cy="250212"/>
                </a:xfrm>
                <a:prstGeom prst="ellipse">
                  <a:avLst/>
                </a:prstGeom>
                <a:solidFill>
                  <a:srgbClr val="FF7979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37160" tIns="68582" rIns="137160" bIns="6858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0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02" name="Rectangle 101"/>
                <p:cNvSpPr/>
                <p:nvPr/>
              </p:nvSpPr>
              <p:spPr>
                <a:xfrm>
                  <a:off x="1260201" y="5503201"/>
                  <a:ext cx="1548822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400" dirty="0"/>
                    <a:t>Real key position</a:t>
                  </a:r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>
                  <a:off x="575390" y="5029200"/>
                  <a:ext cx="8023187" cy="854326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5" name="Oval 24"/>
              <p:cNvSpPr/>
              <p:nvPr/>
            </p:nvSpPr>
            <p:spPr>
              <a:xfrm>
                <a:off x="4384076" y="1981200"/>
                <a:ext cx="354383" cy="354383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600" b="1" dirty="0">
                    <a:solidFill>
                      <a:srgbClr val="000000"/>
                    </a:solidFill>
                  </a:rPr>
                  <a:t>1</a:t>
                </a:r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5454605" y="1981200"/>
                <a:ext cx="354383" cy="354383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600" b="1" dirty="0">
                    <a:solidFill>
                      <a:srgbClr val="000000"/>
                    </a:solidFill>
                  </a:rPr>
                  <a:t>2</a:t>
                </a:r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6450358" y="1981200"/>
                <a:ext cx="354383" cy="354383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600" b="1" dirty="0">
                    <a:solidFill>
                      <a:srgbClr val="000000"/>
                    </a:solidFill>
                  </a:rPr>
                  <a:t>3</a:t>
                </a:r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4384076" y="2846017"/>
                <a:ext cx="354383" cy="354383"/>
              </a:xfrm>
              <a:prstGeom prst="ellipse">
                <a:avLst/>
              </a:prstGeom>
              <a:solidFill>
                <a:srgbClr val="EB7778"/>
              </a:solidFill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600" b="1" dirty="0">
                    <a:solidFill>
                      <a:srgbClr val="000000"/>
                    </a:solidFill>
                  </a:rPr>
                  <a:t>4</a:t>
                </a:r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5454605" y="2846017"/>
                <a:ext cx="354383" cy="354383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600" b="1" dirty="0">
                    <a:solidFill>
                      <a:srgbClr val="000000"/>
                    </a:solidFill>
                  </a:rPr>
                  <a:t>5</a:t>
                </a:r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6450358" y="2846017"/>
                <a:ext cx="354383" cy="354383"/>
              </a:xfrm>
              <a:prstGeom prst="ellipse">
                <a:avLst/>
              </a:prstGeom>
              <a:solidFill>
                <a:srgbClr val="EB7778"/>
              </a:solidFill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600" b="1" dirty="0">
                    <a:solidFill>
                      <a:srgbClr val="000000"/>
                    </a:solidFill>
                  </a:rPr>
                  <a:t>6</a:t>
                </a: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4384076" y="3733800"/>
                <a:ext cx="354383" cy="354383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600" b="1" dirty="0">
                    <a:solidFill>
                      <a:srgbClr val="000000"/>
                    </a:solidFill>
                  </a:rPr>
                  <a:t>7</a:t>
                </a:r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5454605" y="3733800"/>
                <a:ext cx="354383" cy="354383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600" b="1" dirty="0">
                    <a:solidFill>
                      <a:srgbClr val="000000"/>
                    </a:solidFill>
                  </a:rPr>
                  <a:t>8</a:t>
                </a:r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6450358" y="3733800"/>
                <a:ext cx="354383" cy="354383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600" b="1" dirty="0">
                    <a:solidFill>
                      <a:srgbClr val="000000"/>
                    </a:solidFill>
                  </a:rPr>
                  <a:t>9</a:t>
                </a:r>
              </a:p>
            </p:txBody>
          </p:sp>
          <p:sp>
            <p:nvSpPr>
              <p:cNvPr id="50" name="Oval 49"/>
              <p:cNvSpPr/>
              <p:nvPr/>
            </p:nvSpPr>
            <p:spPr>
              <a:xfrm>
                <a:off x="5454605" y="4495800"/>
                <a:ext cx="354383" cy="354383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600" b="1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</p:grpSp>
      </p:grpSp>
      <p:grpSp>
        <p:nvGrpSpPr>
          <p:cNvPr id="34" name="Group 33"/>
          <p:cNvGrpSpPr/>
          <p:nvPr/>
        </p:nvGrpSpPr>
        <p:grpSpPr>
          <a:xfrm>
            <a:off x="6553200" y="2476734"/>
            <a:ext cx="1447800" cy="1321598"/>
            <a:chOff x="6439224" y="2188060"/>
            <a:chExt cx="1447800" cy="1321598"/>
          </a:xfrm>
        </p:grpSpPr>
        <p:sp>
          <p:nvSpPr>
            <p:cNvPr id="8" name="TextBox 7"/>
            <p:cNvSpPr txBox="1"/>
            <p:nvPr/>
          </p:nvSpPr>
          <p:spPr>
            <a:xfrm>
              <a:off x="6439224" y="3140326"/>
              <a:ext cx="144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d3=1.2cm</a:t>
              </a:r>
            </a:p>
          </p:txBody>
        </p:sp>
        <p:cxnSp>
          <p:nvCxnSpPr>
            <p:cNvPr id="73" name="Straight Arrow Connector 72"/>
            <p:cNvCxnSpPr/>
            <p:nvPr/>
          </p:nvCxnSpPr>
          <p:spPr>
            <a:xfrm flipH="1">
              <a:off x="6658784" y="2188060"/>
              <a:ext cx="1166530" cy="841622"/>
            </a:xfrm>
            <a:prstGeom prst="straightConnector1">
              <a:avLst/>
            </a:prstGeom>
            <a:ln w="57150">
              <a:solidFill>
                <a:srgbClr val="FF0000"/>
              </a:solidFill>
              <a:prstDash val="solid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/>
          <p:cNvGrpSpPr/>
          <p:nvPr/>
        </p:nvGrpSpPr>
        <p:grpSpPr>
          <a:xfrm>
            <a:off x="4753656" y="2007384"/>
            <a:ext cx="1959004" cy="1280296"/>
            <a:chOff x="4356045" y="1877977"/>
            <a:chExt cx="1959004" cy="1280296"/>
          </a:xfrm>
        </p:grpSpPr>
        <p:sp>
          <p:nvSpPr>
            <p:cNvPr id="52" name="Diamond 51"/>
            <p:cNvSpPr/>
            <p:nvPr/>
          </p:nvSpPr>
          <p:spPr>
            <a:xfrm rot="20785513">
              <a:off x="4356045" y="1877977"/>
              <a:ext cx="256411" cy="279808"/>
            </a:xfrm>
            <a:prstGeom prst="diamond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grpSp>
          <p:nvGrpSpPr>
            <p:cNvPr id="53" name="Group 52"/>
            <p:cNvGrpSpPr/>
            <p:nvPr/>
          </p:nvGrpSpPr>
          <p:grpSpPr>
            <a:xfrm>
              <a:off x="4479189" y="2004193"/>
              <a:ext cx="1835860" cy="1154080"/>
              <a:chOff x="339087" y="3004676"/>
              <a:chExt cx="1835860" cy="1154080"/>
            </a:xfrm>
          </p:grpSpPr>
          <p:sp>
            <p:nvSpPr>
              <p:cNvPr id="54" name="Rectangle 53"/>
              <p:cNvSpPr/>
              <p:nvPr/>
            </p:nvSpPr>
            <p:spPr>
              <a:xfrm rot="1876016">
                <a:off x="621015" y="3605621"/>
                <a:ext cx="1133644" cy="369332"/>
              </a:xfrm>
              <a:prstGeom prst="rect">
                <a:avLst/>
              </a:prstGeom>
              <a:ln>
                <a:noFill/>
                <a:prstDash val="sysDot"/>
              </a:ln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Subpath2</a:t>
                </a:r>
                <a:endParaRPr lang="en-US" b="1" dirty="0"/>
              </a:p>
            </p:txBody>
          </p:sp>
          <p:cxnSp>
            <p:nvCxnSpPr>
              <p:cNvPr id="55" name="Straight Arrow Connector 54"/>
              <p:cNvCxnSpPr/>
              <p:nvPr/>
            </p:nvCxnSpPr>
            <p:spPr>
              <a:xfrm flipH="1" flipV="1">
                <a:off x="339087" y="3004676"/>
                <a:ext cx="1835860" cy="115408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prstDash val="sysDot"/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" name="Group 10"/>
          <p:cNvGrpSpPr/>
          <p:nvPr/>
        </p:nvGrpSpPr>
        <p:grpSpPr>
          <a:xfrm>
            <a:off x="4191000" y="2070430"/>
            <a:ext cx="2514600" cy="1727902"/>
            <a:chOff x="4191000" y="2070430"/>
            <a:chExt cx="2514600" cy="1727902"/>
          </a:xfrm>
        </p:grpSpPr>
        <p:grpSp>
          <p:nvGrpSpPr>
            <p:cNvPr id="56" name="Group 55"/>
            <p:cNvGrpSpPr/>
            <p:nvPr/>
          </p:nvGrpSpPr>
          <p:grpSpPr>
            <a:xfrm>
              <a:off x="4191000" y="2070430"/>
              <a:ext cx="2514600" cy="1230570"/>
              <a:chOff x="3922911" y="2047416"/>
              <a:chExt cx="2514600" cy="1230570"/>
            </a:xfrm>
          </p:grpSpPr>
          <p:cxnSp>
            <p:nvCxnSpPr>
              <p:cNvPr id="57" name="Straight Connector 56"/>
              <p:cNvCxnSpPr/>
              <p:nvPr/>
            </p:nvCxnSpPr>
            <p:spPr>
              <a:xfrm flipV="1">
                <a:off x="4400753" y="2147725"/>
                <a:ext cx="203362" cy="1117552"/>
              </a:xfrm>
              <a:prstGeom prst="line">
                <a:avLst/>
              </a:prstGeom>
              <a:ln w="1905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flipH="1" flipV="1">
                <a:off x="4075311" y="2047416"/>
                <a:ext cx="532083" cy="10031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flipH="1" flipV="1">
                <a:off x="3922911" y="3200873"/>
                <a:ext cx="472765" cy="61469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Arrow Connector 59"/>
              <p:cNvCxnSpPr/>
              <p:nvPr/>
            </p:nvCxnSpPr>
            <p:spPr>
              <a:xfrm flipH="1">
                <a:off x="4054334" y="2088774"/>
                <a:ext cx="181606" cy="112121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Arrow Connector 60"/>
              <p:cNvCxnSpPr/>
              <p:nvPr/>
            </p:nvCxnSpPr>
            <p:spPr>
              <a:xfrm flipH="1" flipV="1">
                <a:off x="4391989" y="3260045"/>
                <a:ext cx="2045522" cy="17941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prstDash val="solid"/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2" name="TextBox 61"/>
            <p:cNvSpPr txBox="1"/>
            <p:nvPr/>
          </p:nvSpPr>
          <p:spPr>
            <a:xfrm>
              <a:off x="4572000" y="3429000"/>
              <a:ext cx="144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d2=2.1cm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8118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07"/>
    </mc:Choice>
    <mc:Fallback xmlns="">
      <p:transition xmlns:p14="http://schemas.microsoft.com/office/powerpoint/2010/main" spd="slow" advTm="273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Point-wise Euclidean Distance Accumulation</a:t>
            </a:r>
          </a:p>
        </p:txBody>
      </p:sp>
      <p:sp>
        <p:nvSpPr>
          <p:cNvPr id="37" name="Content Placeholder 2"/>
          <p:cNvSpPr txBox="1">
            <a:spLocks/>
          </p:cNvSpPr>
          <p:nvPr/>
        </p:nvSpPr>
        <p:spPr bwMode="auto">
          <a:xfrm>
            <a:off x="533400" y="1143001"/>
            <a:ext cx="7315200" cy="4952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itchFamily="2" charset="2"/>
              <a:buChar char="q"/>
              <a:defRPr sz="2800" kern="1200">
                <a:solidFill>
                  <a:schemeClr val="tx1"/>
                </a:solidFill>
                <a:latin typeface="+mn-lt"/>
                <a:ea typeface="+mn-ea"/>
                <a:cs typeface="宋体" pitchFamily="-84" charset="-122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itchFamily="2" charset="2"/>
              <a:buChar char="v"/>
              <a:defRPr sz="2400" kern="1200">
                <a:solidFill>
                  <a:schemeClr val="tx1"/>
                </a:solidFill>
                <a:latin typeface="+mn-lt"/>
                <a:ea typeface="+mn-ea"/>
                <a:cs typeface="宋体" pitchFamily="-84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600"/>
              </a:buClr>
              <a:buFont typeface="Wingdings" pitchFamily="2" charset="2"/>
              <a:buChar char="Ø"/>
              <a:defRPr sz="2000" kern="1200">
                <a:solidFill>
                  <a:schemeClr val="tx1"/>
                </a:solidFill>
                <a:latin typeface="+mn-lt"/>
                <a:ea typeface="+mn-ea"/>
                <a:cs typeface="宋体" pitchFamily="-84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宋体" pitchFamily="-84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宋体" pitchFamily="-84" charset="-12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Example of candidate sequence 846</a:t>
            </a:r>
          </a:p>
          <a:p>
            <a:pPr lvl="1"/>
            <a:r>
              <a:rPr lang="en-US" dirty="0"/>
              <a:t>The third </a:t>
            </a:r>
            <a:r>
              <a:rPr lang="en-US" dirty="0" err="1"/>
              <a:t>subpath</a:t>
            </a:r>
            <a:r>
              <a:rPr lang="en-US" dirty="0"/>
              <a:t>:</a:t>
            </a:r>
          </a:p>
          <a:p>
            <a:pPr lvl="2"/>
            <a:r>
              <a:rPr lang="en-US" sz="1800" dirty="0"/>
              <a:t>d3= 1.2cm</a:t>
            </a:r>
          </a:p>
          <a:p>
            <a:pPr lvl="2"/>
            <a:r>
              <a:rPr lang="en-US" sz="1800" dirty="0"/>
              <a:t>D3=d3=1.2cm</a:t>
            </a:r>
          </a:p>
          <a:p>
            <a:pPr lvl="1"/>
            <a:r>
              <a:rPr lang="en-US" dirty="0"/>
              <a:t>The second </a:t>
            </a:r>
            <a:r>
              <a:rPr lang="en-US" dirty="0" err="1"/>
              <a:t>subpath</a:t>
            </a:r>
            <a:r>
              <a:rPr lang="en-US" dirty="0"/>
              <a:t>:</a:t>
            </a:r>
          </a:p>
          <a:p>
            <a:pPr lvl="2"/>
            <a:r>
              <a:rPr lang="en-US" sz="1800" dirty="0"/>
              <a:t>d2=2.1cm</a:t>
            </a:r>
          </a:p>
          <a:p>
            <a:pPr lvl="2"/>
            <a:r>
              <a:rPr lang="en-US" sz="1800" dirty="0"/>
              <a:t>D2=D3+d2=3.3cm</a:t>
            </a:r>
          </a:p>
          <a:p>
            <a:pPr lvl="1"/>
            <a:r>
              <a:rPr lang="en-US" sz="2200" dirty="0"/>
              <a:t>The first </a:t>
            </a:r>
            <a:r>
              <a:rPr lang="en-US" sz="2200" dirty="0" err="1"/>
              <a:t>subpath</a:t>
            </a:r>
            <a:endParaRPr lang="en-US" sz="2200" dirty="0"/>
          </a:p>
          <a:p>
            <a:pPr lvl="2"/>
            <a:r>
              <a:rPr lang="en-US" sz="1800" dirty="0"/>
              <a:t>d1=0.8cm</a:t>
            </a:r>
          </a:p>
          <a:p>
            <a:pPr lvl="2"/>
            <a:r>
              <a:rPr lang="en-US" sz="1800" b="1" dirty="0">
                <a:solidFill>
                  <a:schemeClr val="accent5">
                    <a:lumMod val="50000"/>
                  </a:schemeClr>
                </a:solidFill>
              </a:rPr>
              <a:t>D1=D2+d1=4.1cm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/>
              <a:t>15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689366" y="1809647"/>
            <a:ext cx="8378434" cy="4362553"/>
            <a:chOff x="575390" y="1520973"/>
            <a:chExt cx="8378434" cy="4362553"/>
          </a:xfrm>
        </p:grpSpPr>
        <p:sp>
          <p:nvSpPr>
            <p:cNvPr id="19" name="Rounded Rectangle 18"/>
            <p:cNvSpPr/>
            <p:nvPr/>
          </p:nvSpPr>
          <p:spPr>
            <a:xfrm>
              <a:off x="7586757" y="2008193"/>
              <a:ext cx="512822" cy="327748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68582" rIns="137160" bIns="6858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7704633" y="2014398"/>
              <a:ext cx="290280" cy="309197"/>
            </a:xfrm>
            <a:prstGeom prst="ellipse">
              <a:avLst/>
            </a:prstGeom>
            <a:solidFill>
              <a:srgbClr val="FF7979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68582" rIns="137160" bIns="6858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117138" y="1520973"/>
              <a:ext cx="18366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Key “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Enter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”</a:t>
              </a: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575390" y="1981200"/>
              <a:ext cx="8035210" cy="3902326"/>
              <a:chOff x="575390" y="1981200"/>
              <a:chExt cx="8035210" cy="3902326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575390" y="5029200"/>
                <a:ext cx="8035210" cy="854326"/>
                <a:chOff x="575390" y="5029200"/>
                <a:chExt cx="8035210" cy="854326"/>
              </a:xfrm>
            </p:grpSpPr>
            <p:cxnSp>
              <p:nvCxnSpPr>
                <p:cNvPr id="91" name="Straight Arrow Connector 90"/>
                <p:cNvCxnSpPr/>
                <p:nvPr/>
              </p:nvCxnSpPr>
              <p:spPr>
                <a:xfrm flipH="1">
                  <a:off x="4828445" y="5653763"/>
                  <a:ext cx="675932" cy="0"/>
                </a:xfrm>
                <a:prstGeom prst="straightConnector1">
                  <a:avLst/>
                </a:prstGeom>
                <a:ln w="57150">
                  <a:solidFill>
                    <a:srgbClr val="FF0000"/>
                  </a:solidFill>
                  <a:prstDash val="solid"/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Straight Arrow Connector 91"/>
                <p:cNvCxnSpPr/>
                <p:nvPr/>
              </p:nvCxnSpPr>
              <p:spPr>
                <a:xfrm flipH="1">
                  <a:off x="4823915" y="5281418"/>
                  <a:ext cx="680462" cy="0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prstDash val="sysDot"/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Rectangle 32"/>
                <p:cNvSpPr/>
                <p:nvPr/>
              </p:nvSpPr>
              <p:spPr>
                <a:xfrm>
                  <a:off x="5566013" y="5124746"/>
                  <a:ext cx="1667444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400" dirty="0"/>
                    <a:t>Estimated </a:t>
                  </a:r>
                  <a:r>
                    <a:rPr lang="en-US" sz="1400" dirty="0" err="1"/>
                    <a:t>subpath</a:t>
                  </a:r>
                  <a:endParaRPr lang="en-US" sz="1400" dirty="0"/>
                </a:p>
              </p:txBody>
            </p:sp>
            <p:sp>
              <p:nvSpPr>
                <p:cNvPr id="94" name="Rectangle 93"/>
                <p:cNvSpPr/>
                <p:nvPr/>
              </p:nvSpPr>
              <p:spPr>
                <a:xfrm>
                  <a:off x="5559765" y="5478451"/>
                  <a:ext cx="3050835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400" dirty="0" err="1"/>
                    <a:t>Subpath</a:t>
                  </a:r>
                  <a:r>
                    <a:rPr lang="en-US" sz="1400" dirty="0"/>
                    <a:t> of candidate PIN sequence</a:t>
                  </a:r>
                </a:p>
              </p:txBody>
            </p:sp>
            <p:sp>
              <p:nvSpPr>
                <p:cNvPr id="96" name="Diamond 95"/>
                <p:cNvSpPr/>
                <p:nvPr/>
              </p:nvSpPr>
              <p:spPr>
                <a:xfrm>
                  <a:off x="732991" y="5125675"/>
                  <a:ext cx="230976" cy="252052"/>
                </a:xfrm>
                <a:prstGeom prst="diamond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98" name="Rectangle 97"/>
                <p:cNvSpPr/>
                <p:nvPr/>
              </p:nvSpPr>
              <p:spPr>
                <a:xfrm>
                  <a:off x="1260201" y="5111690"/>
                  <a:ext cx="3318537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400" dirty="0"/>
                    <a:t>Estimated starting position of a </a:t>
                  </a:r>
                  <a:r>
                    <a:rPr lang="en-US" sz="1400" dirty="0" err="1"/>
                    <a:t>subpath</a:t>
                  </a:r>
                  <a:endParaRPr lang="en-US" sz="1400" dirty="0"/>
                </a:p>
              </p:txBody>
            </p:sp>
            <p:sp>
              <p:nvSpPr>
                <p:cNvPr id="100" name="Oval 99"/>
                <p:cNvSpPr/>
                <p:nvPr/>
              </p:nvSpPr>
              <p:spPr>
                <a:xfrm>
                  <a:off x="723993" y="5511077"/>
                  <a:ext cx="234904" cy="250212"/>
                </a:xfrm>
                <a:prstGeom prst="ellipse">
                  <a:avLst/>
                </a:prstGeom>
                <a:solidFill>
                  <a:srgbClr val="FF7979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37160" tIns="68582" rIns="137160" bIns="68582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20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02" name="Rectangle 101"/>
                <p:cNvSpPr/>
                <p:nvPr/>
              </p:nvSpPr>
              <p:spPr>
                <a:xfrm>
                  <a:off x="1260201" y="5503201"/>
                  <a:ext cx="1548822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400" dirty="0"/>
                    <a:t>Real key position</a:t>
                  </a:r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>
                  <a:off x="575390" y="5029200"/>
                  <a:ext cx="8023187" cy="854326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5" name="Oval 24"/>
              <p:cNvSpPr/>
              <p:nvPr/>
            </p:nvSpPr>
            <p:spPr>
              <a:xfrm>
                <a:off x="4384076" y="1981200"/>
                <a:ext cx="354383" cy="354383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600" b="1" dirty="0">
                    <a:solidFill>
                      <a:srgbClr val="000000"/>
                    </a:solidFill>
                  </a:rPr>
                  <a:t>1</a:t>
                </a:r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5454605" y="1981200"/>
                <a:ext cx="354383" cy="354383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600" b="1" dirty="0">
                    <a:solidFill>
                      <a:srgbClr val="000000"/>
                    </a:solidFill>
                  </a:rPr>
                  <a:t>2</a:t>
                </a:r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6450358" y="1981200"/>
                <a:ext cx="354383" cy="354383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600" b="1" dirty="0">
                    <a:solidFill>
                      <a:srgbClr val="000000"/>
                    </a:solidFill>
                  </a:rPr>
                  <a:t>3</a:t>
                </a:r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4384076" y="2846017"/>
                <a:ext cx="354383" cy="354383"/>
              </a:xfrm>
              <a:prstGeom prst="ellipse">
                <a:avLst/>
              </a:prstGeom>
              <a:solidFill>
                <a:srgbClr val="EB7778"/>
              </a:solidFill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600" b="1" dirty="0">
                    <a:solidFill>
                      <a:srgbClr val="000000"/>
                    </a:solidFill>
                  </a:rPr>
                  <a:t>4</a:t>
                </a:r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5454605" y="2846017"/>
                <a:ext cx="354383" cy="354383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600" b="1" dirty="0">
                    <a:solidFill>
                      <a:srgbClr val="000000"/>
                    </a:solidFill>
                  </a:rPr>
                  <a:t>5</a:t>
                </a:r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6450358" y="2846017"/>
                <a:ext cx="354383" cy="354383"/>
              </a:xfrm>
              <a:prstGeom prst="ellipse">
                <a:avLst/>
              </a:prstGeom>
              <a:solidFill>
                <a:srgbClr val="EB7778"/>
              </a:solidFill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600" b="1" dirty="0">
                    <a:solidFill>
                      <a:srgbClr val="000000"/>
                    </a:solidFill>
                  </a:rPr>
                  <a:t>6</a:t>
                </a:r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4384076" y="3733800"/>
                <a:ext cx="354383" cy="354383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600" b="1" dirty="0">
                    <a:solidFill>
                      <a:srgbClr val="000000"/>
                    </a:solidFill>
                  </a:rPr>
                  <a:t>7</a:t>
                </a:r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5454605" y="3733800"/>
                <a:ext cx="354383" cy="354383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600" b="1" dirty="0">
                    <a:solidFill>
                      <a:srgbClr val="000000"/>
                    </a:solidFill>
                  </a:rPr>
                  <a:t>8</a:t>
                </a:r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6450358" y="3733800"/>
                <a:ext cx="354383" cy="354383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600" b="1" dirty="0">
                    <a:solidFill>
                      <a:srgbClr val="000000"/>
                    </a:solidFill>
                  </a:rPr>
                  <a:t>9</a:t>
                </a:r>
              </a:p>
            </p:txBody>
          </p:sp>
          <p:sp>
            <p:nvSpPr>
              <p:cNvPr id="50" name="Oval 49"/>
              <p:cNvSpPr/>
              <p:nvPr/>
            </p:nvSpPr>
            <p:spPr>
              <a:xfrm>
                <a:off x="5454605" y="4495800"/>
                <a:ext cx="354383" cy="354383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1600" b="1" dirty="0">
                    <a:solidFill>
                      <a:srgbClr val="000000"/>
                    </a:solidFill>
                  </a:rPr>
                  <a:t>0</a:t>
                </a:r>
              </a:p>
            </p:txBody>
          </p:sp>
        </p:grpSp>
      </p:grpSp>
      <p:grpSp>
        <p:nvGrpSpPr>
          <p:cNvPr id="34" name="Group 33"/>
          <p:cNvGrpSpPr/>
          <p:nvPr/>
        </p:nvGrpSpPr>
        <p:grpSpPr>
          <a:xfrm>
            <a:off x="6553200" y="2476734"/>
            <a:ext cx="1447800" cy="1321598"/>
            <a:chOff x="6439224" y="2188060"/>
            <a:chExt cx="1447800" cy="1321598"/>
          </a:xfrm>
        </p:grpSpPr>
        <p:sp>
          <p:nvSpPr>
            <p:cNvPr id="8" name="TextBox 7"/>
            <p:cNvSpPr txBox="1"/>
            <p:nvPr/>
          </p:nvSpPr>
          <p:spPr>
            <a:xfrm>
              <a:off x="6439224" y="3140326"/>
              <a:ext cx="144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d3=1.2cm</a:t>
              </a:r>
            </a:p>
          </p:txBody>
        </p:sp>
        <p:cxnSp>
          <p:nvCxnSpPr>
            <p:cNvPr id="73" name="Straight Arrow Connector 72"/>
            <p:cNvCxnSpPr/>
            <p:nvPr/>
          </p:nvCxnSpPr>
          <p:spPr>
            <a:xfrm flipH="1">
              <a:off x="6658784" y="2188060"/>
              <a:ext cx="1166530" cy="841622"/>
            </a:xfrm>
            <a:prstGeom prst="straightConnector1">
              <a:avLst/>
            </a:prstGeom>
            <a:ln w="57150">
              <a:solidFill>
                <a:srgbClr val="FF0000"/>
              </a:solidFill>
              <a:prstDash val="solid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4660078" y="2743200"/>
            <a:ext cx="2045522" cy="557800"/>
            <a:chOff x="4660078" y="2743200"/>
            <a:chExt cx="2045522" cy="557800"/>
          </a:xfrm>
        </p:grpSpPr>
        <p:cxnSp>
          <p:nvCxnSpPr>
            <p:cNvPr id="61" name="Straight Arrow Connector 60"/>
            <p:cNvCxnSpPr/>
            <p:nvPr/>
          </p:nvCxnSpPr>
          <p:spPr>
            <a:xfrm flipH="1" flipV="1">
              <a:off x="4660078" y="3283059"/>
              <a:ext cx="2045522" cy="17941"/>
            </a:xfrm>
            <a:prstGeom prst="straightConnector1">
              <a:avLst/>
            </a:prstGeom>
            <a:ln w="57150">
              <a:solidFill>
                <a:srgbClr val="FF0000"/>
              </a:solidFill>
              <a:prstDash val="solid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/>
            <p:cNvSpPr txBox="1"/>
            <p:nvPr/>
          </p:nvSpPr>
          <p:spPr>
            <a:xfrm>
              <a:off x="4953000" y="2743200"/>
              <a:ext cx="144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d2=2.1cm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 rot="20633048">
            <a:off x="3864588" y="3391090"/>
            <a:ext cx="1358737" cy="1094644"/>
            <a:chOff x="3379474" y="3322522"/>
            <a:chExt cx="1358737" cy="1094644"/>
          </a:xfrm>
        </p:grpSpPr>
        <p:sp>
          <p:nvSpPr>
            <p:cNvPr id="64" name="Diamond 63"/>
            <p:cNvSpPr/>
            <p:nvPr/>
          </p:nvSpPr>
          <p:spPr>
            <a:xfrm rot="1980048">
              <a:off x="4457302" y="4137358"/>
              <a:ext cx="256411" cy="279808"/>
            </a:xfrm>
            <a:prstGeom prst="diamond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65" name="Straight Arrow Connector 64"/>
            <p:cNvCxnSpPr/>
            <p:nvPr/>
          </p:nvCxnSpPr>
          <p:spPr>
            <a:xfrm rot="966952">
              <a:off x="4200345" y="3322522"/>
              <a:ext cx="537866" cy="910215"/>
            </a:xfrm>
            <a:prstGeom prst="straightConnector1">
              <a:avLst/>
            </a:prstGeom>
            <a:ln w="57150">
              <a:solidFill>
                <a:schemeClr val="tx1"/>
              </a:solidFill>
              <a:prstDash val="sysDot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Rectangle 65"/>
            <p:cNvSpPr/>
            <p:nvPr/>
          </p:nvSpPr>
          <p:spPr>
            <a:xfrm rot="1001995">
              <a:off x="3379474" y="3479268"/>
              <a:ext cx="1133644" cy="369332"/>
            </a:xfrm>
            <a:prstGeom prst="rect">
              <a:avLst/>
            </a:prstGeom>
            <a:ln>
              <a:noFill/>
              <a:prstDash val="sysDot"/>
            </a:ln>
          </p:spPr>
          <p:txBody>
            <a:bodyPr wrap="none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Subpath1</a:t>
              </a:r>
              <a:endParaRPr lang="en-US" b="1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659563" y="3289833"/>
            <a:ext cx="2503237" cy="1499099"/>
            <a:chOff x="4659563" y="3289833"/>
            <a:chExt cx="2503237" cy="1499099"/>
          </a:xfrm>
        </p:grpSpPr>
        <p:grpSp>
          <p:nvGrpSpPr>
            <p:cNvPr id="67" name="Group 66"/>
            <p:cNvGrpSpPr/>
            <p:nvPr/>
          </p:nvGrpSpPr>
          <p:grpSpPr>
            <a:xfrm>
              <a:off x="4659563" y="3289833"/>
              <a:ext cx="1097868" cy="1420687"/>
              <a:chOff x="4354213" y="3269015"/>
              <a:chExt cx="1097868" cy="1420687"/>
            </a:xfrm>
          </p:grpSpPr>
          <p:cxnSp>
            <p:nvCxnSpPr>
              <p:cNvPr id="68" name="Straight Connector 67"/>
              <p:cNvCxnSpPr/>
              <p:nvPr/>
            </p:nvCxnSpPr>
            <p:spPr>
              <a:xfrm flipV="1">
                <a:off x="4843944" y="4193095"/>
                <a:ext cx="608137" cy="2708"/>
              </a:xfrm>
              <a:prstGeom prst="line">
                <a:avLst/>
              </a:prstGeom>
              <a:ln w="1905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 flipV="1">
                <a:off x="5416444" y="4180909"/>
                <a:ext cx="0" cy="508793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 flipH="1">
                <a:off x="4843944" y="4199953"/>
                <a:ext cx="6461" cy="489749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Arrow Connector 70"/>
              <p:cNvCxnSpPr/>
              <p:nvPr/>
            </p:nvCxnSpPr>
            <p:spPr>
              <a:xfrm flipH="1">
                <a:off x="4850405" y="4483026"/>
                <a:ext cx="569338" cy="2595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Arrow Connector 71"/>
              <p:cNvCxnSpPr/>
              <p:nvPr/>
            </p:nvCxnSpPr>
            <p:spPr>
              <a:xfrm>
                <a:off x="4354213" y="3269015"/>
                <a:ext cx="1055437" cy="901167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prstDash val="solid"/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4" name="TextBox 73"/>
            <p:cNvSpPr txBox="1"/>
            <p:nvPr/>
          </p:nvSpPr>
          <p:spPr>
            <a:xfrm>
              <a:off x="5715000" y="4419600"/>
              <a:ext cx="144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d1=0.8cm</a:t>
              </a:r>
            </a:p>
          </p:txBody>
        </p:sp>
      </p:grpSp>
      <p:sp>
        <p:nvSpPr>
          <p:cNvPr id="9" name="Rectangle 8"/>
          <p:cNvSpPr/>
          <p:nvPr/>
        </p:nvSpPr>
        <p:spPr>
          <a:xfrm>
            <a:off x="1219200" y="4572000"/>
            <a:ext cx="2743200" cy="381000"/>
          </a:xfrm>
          <a:prstGeom prst="rect">
            <a:avLst/>
          </a:prstGeom>
          <a:noFill/>
          <a:ln w="38100" cmpd="sng">
            <a:solidFill>
              <a:srgbClr val="009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277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79"/>
    </mc:Choice>
    <mc:Fallback xmlns="">
      <p:transition xmlns:p14="http://schemas.microsoft.com/office/powerpoint/2010/main" spd="slow" advTm="63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Tree-based Key Sequence Inference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/>
              <a:t>16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3504438" y="1592058"/>
            <a:ext cx="1401770" cy="33855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“ENTER” key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2271194" y="1524000"/>
            <a:ext cx="1413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Root node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861208" y="1930612"/>
            <a:ext cx="4615792" cy="886782"/>
            <a:chOff x="1861208" y="2263919"/>
            <a:chExt cx="4615792" cy="886782"/>
          </a:xfrm>
        </p:grpSpPr>
        <p:sp>
          <p:nvSpPr>
            <p:cNvPr id="99" name="TextBox 98"/>
            <p:cNvSpPr txBox="1"/>
            <p:nvPr/>
          </p:nvSpPr>
          <p:spPr>
            <a:xfrm>
              <a:off x="2095854" y="2491612"/>
              <a:ext cx="21857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191100" y="2473063"/>
              <a:ext cx="14050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5586537" y="2465985"/>
              <a:ext cx="10646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4066508" y="2443659"/>
              <a:ext cx="29093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2754441" y="2477362"/>
              <a:ext cx="21857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4471256" y="2801035"/>
              <a:ext cx="632927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……</a:t>
              </a: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3077788" y="2731785"/>
              <a:ext cx="69818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……</a:t>
              </a: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2112692" y="2437887"/>
              <a:ext cx="4055124" cy="472888"/>
              <a:chOff x="2738092" y="2514356"/>
              <a:chExt cx="4055124" cy="291830"/>
            </a:xfrm>
          </p:grpSpPr>
          <p:cxnSp>
            <p:nvCxnSpPr>
              <p:cNvPr id="92" name="Straight Arrow Connector 91"/>
              <p:cNvCxnSpPr/>
              <p:nvPr/>
            </p:nvCxnSpPr>
            <p:spPr bwMode="auto">
              <a:xfrm>
                <a:off x="4664000" y="2534709"/>
                <a:ext cx="0" cy="246809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4" name="Straight Connector 93"/>
              <p:cNvCxnSpPr/>
              <p:nvPr/>
            </p:nvCxnSpPr>
            <p:spPr bwMode="auto">
              <a:xfrm flipV="1">
                <a:off x="2738093" y="2518100"/>
                <a:ext cx="4055123" cy="8204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7" name="Straight Arrow Connector 96"/>
              <p:cNvCxnSpPr/>
              <p:nvPr/>
            </p:nvCxnSpPr>
            <p:spPr bwMode="auto">
              <a:xfrm>
                <a:off x="2738092" y="2514356"/>
                <a:ext cx="0" cy="267162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8" name="Straight Arrow Connector 97"/>
              <p:cNvCxnSpPr/>
              <p:nvPr/>
            </p:nvCxnSpPr>
            <p:spPr bwMode="auto">
              <a:xfrm>
                <a:off x="6793216" y="2527444"/>
                <a:ext cx="0" cy="27874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0" name="Straight Arrow Connector 119"/>
              <p:cNvCxnSpPr/>
              <p:nvPr/>
            </p:nvCxnSpPr>
            <p:spPr bwMode="auto">
              <a:xfrm>
                <a:off x="3369453" y="2527444"/>
                <a:ext cx="0" cy="254074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2" name="Straight Arrow Connector 161"/>
              <p:cNvCxnSpPr/>
              <p:nvPr/>
            </p:nvCxnSpPr>
            <p:spPr bwMode="auto">
              <a:xfrm>
                <a:off x="6151467" y="2521990"/>
                <a:ext cx="0" cy="284196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178" name="Straight Arrow Connector 177"/>
            <p:cNvCxnSpPr/>
            <p:nvPr/>
          </p:nvCxnSpPr>
          <p:spPr bwMode="auto">
            <a:xfrm>
              <a:off x="4038600" y="2263919"/>
              <a:ext cx="0" cy="243012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" name="TextBox 4"/>
            <p:cNvSpPr txBox="1"/>
            <p:nvPr/>
          </p:nvSpPr>
          <p:spPr>
            <a:xfrm>
              <a:off x="1861208" y="2873702"/>
              <a:ext cx="533400" cy="276999"/>
            </a:xfrm>
            <a:prstGeom prst="rect">
              <a:avLst/>
            </a:prstGeom>
            <a:noFill/>
            <a:ln w="19050" cmpd="sng">
              <a:solidFill>
                <a:schemeClr val="tx1"/>
              </a:solidFill>
            </a:ln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1200" b="1" dirty="0"/>
                <a:t>D(K</a:t>
              </a:r>
              <a:r>
                <a:rPr lang="en-US" sz="1200" b="1" baseline="-25000" dirty="0"/>
                <a:t>1</a:t>
              </a:r>
              <a:r>
                <a:rPr lang="en-US" sz="1200" b="1" dirty="0"/>
                <a:t>)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2471244" y="2873702"/>
              <a:ext cx="533400" cy="276999"/>
            </a:xfrm>
            <a:prstGeom prst="rect">
              <a:avLst/>
            </a:prstGeom>
            <a:noFill/>
            <a:ln w="19050" cmpd="sng">
              <a:solidFill>
                <a:schemeClr val="tx1"/>
              </a:solidFill>
            </a:ln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1200" b="1" dirty="0"/>
                <a:t>D(K</a:t>
              </a:r>
              <a:r>
                <a:rPr lang="en-US" sz="1200" b="1" baseline="-25000" dirty="0"/>
                <a:t>2</a:t>
              </a:r>
              <a:r>
                <a:rPr lang="en-US" sz="1200" b="1" dirty="0"/>
                <a:t>)</a:t>
              </a: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3776720" y="2873702"/>
              <a:ext cx="533400" cy="276999"/>
            </a:xfrm>
            <a:prstGeom prst="rect">
              <a:avLst/>
            </a:prstGeom>
            <a:noFill/>
            <a:ln w="19050" cmpd="sng">
              <a:solidFill>
                <a:schemeClr val="tx1"/>
              </a:solidFill>
            </a:ln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1200" b="1" dirty="0"/>
                <a:t>D(K</a:t>
              </a:r>
              <a:r>
                <a:rPr lang="en-US" sz="1200" b="1" baseline="-25000" dirty="0"/>
                <a:t>6</a:t>
              </a:r>
              <a:r>
                <a:rPr lang="en-US" sz="1200" b="1" dirty="0"/>
                <a:t>)</a:t>
              </a: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5257800" y="2873702"/>
              <a:ext cx="533400" cy="276999"/>
            </a:xfrm>
            <a:prstGeom prst="rect">
              <a:avLst/>
            </a:prstGeom>
            <a:noFill/>
            <a:ln w="19050" cmpd="sng">
              <a:solidFill>
                <a:schemeClr val="tx1"/>
              </a:solidFill>
            </a:ln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1200" b="1" dirty="0"/>
                <a:t>D(K</a:t>
              </a:r>
              <a:r>
                <a:rPr lang="en-US" sz="1200" b="1" baseline="-25000" dirty="0"/>
                <a:t>9</a:t>
              </a:r>
              <a:r>
                <a:rPr lang="en-US" sz="1200" b="1" dirty="0"/>
                <a:t>)</a:t>
              </a: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5943600" y="2873702"/>
              <a:ext cx="533400" cy="276999"/>
            </a:xfrm>
            <a:prstGeom prst="rect">
              <a:avLst/>
            </a:prstGeom>
            <a:noFill/>
            <a:ln w="19050" cmpd="sng">
              <a:solidFill>
                <a:schemeClr val="tx1"/>
              </a:solidFill>
            </a:ln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1200" b="1" dirty="0"/>
                <a:t>D(K</a:t>
              </a:r>
              <a:r>
                <a:rPr lang="en-US" sz="1200" b="1" baseline="-25000" dirty="0"/>
                <a:t>0</a:t>
              </a:r>
              <a:r>
                <a:rPr lang="en-US" sz="1200" b="1" dirty="0"/>
                <a:t>)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066800" y="2780472"/>
            <a:ext cx="6477000" cy="820820"/>
            <a:chOff x="1066800" y="3113779"/>
            <a:chExt cx="6477000" cy="820820"/>
          </a:xfrm>
        </p:grpSpPr>
        <p:sp>
          <p:nvSpPr>
            <p:cNvPr id="111" name="TextBox 110"/>
            <p:cNvSpPr txBox="1"/>
            <p:nvPr/>
          </p:nvSpPr>
          <p:spPr>
            <a:xfrm>
              <a:off x="2702990" y="3334435"/>
              <a:ext cx="181557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3149441" y="3564011"/>
              <a:ext cx="61403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……</a:t>
              </a: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5325620" y="3302139"/>
              <a:ext cx="218577" cy="323165"/>
            </a:xfrm>
            <a:prstGeom prst="rect">
              <a:avLst/>
            </a:prstGeom>
            <a:noFill/>
            <a:ln>
              <a:noFill/>
              <a:prstDash val="dash"/>
            </a:ln>
          </p:spPr>
          <p:txBody>
            <a:bodyPr wrap="square" rtlCol="0">
              <a:spAutoFit/>
            </a:bodyPr>
            <a:lstStyle/>
            <a:p>
              <a:r>
                <a:rPr lang="en-US" sz="15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7187657" y="3277819"/>
              <a:ext cx="218577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6088467" y="3546742"/>
              <a:ext cx="629701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……</a:t>
              </a: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1407778" y="3311331"/>
              <a:ext cx="150047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1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4278997" y="3316588"/>
              <a:ext cx="116169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en-US" sz="1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7" name="TextBox 156"/>
            <p:cNvSpPr txBox="1"/>
            <p:nvPr/>
          </p:nvSpPr>
          <p:spPr>
            <a:xfrm>
              <a:off x="1752600" y="3576606"/>
              <a:ext cx="645949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……</a:t>
              </a:r>
            </a:p>
          </p:txBody>
        </p:sp>
        <p:cxnSp>
          <p:nvCxnSpPr>
            <p:cNvPr id="93" name="Straight Arrow Connector 92"/>
            <p:cNvCxnSpPr/>
            <p:nvPr/>
          </p:nvCxnSpPr>
          <p:spPr bwMode="auto">
            <a:xfrm>
              <a:off x="3938262" y="3137246"/>
              <a:ext cx="0" cy="198621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2" name="Straight Connector 111"/>
            <p:cNvCxnSpPr/>
            <p:nvPr/>
          </p:nvCxnSpPr>
          <p:spPr bwMode="auto">
            <a:xfrm>
              <a:off x="5266750" y="3308873"/>
              <a:ext cx="1904315" cy="401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4" name="Straight Arrow Connector 113"/>
            <p:cNvCxnSpPr/>
            <p:nvPr/>
          </p:nvCxnSpPr>
          <p:spPr bwMode="auto">
            <a:xfrm>
              <a:off x="7171065" y="3302062"/>
              <a:ext cx="0" cy="328079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9" name="Straight Connector 128"/>
            <p:cNvCxnSpPr/>
            <p:nvPr/>
          </p:nvCxnSpPr>
          <p:spPr bwMode="auto">
            <a:xfrm>
              <a:off x="1407900" y="3326017"/>
              <a:ext cx="2804267" cy="985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3" name="Straight Arrow Connector 152"/>
            <p:cNvCxnSpPr/>
            <p:nvPr/>
          </p:nvCxnSpPr>
          <p:spPr bwMode="auto">
            <a:xfrm>
              <a:off x="1407900" y="3319041"/>
              <a:ext cx="0" cy="328079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5" name="Straight Arrow Connector 154"/>
            <p:cNvCxnSpPr/>
            <p:nvPr/>
          </p:nvCxnSpPr>
          <p:spPr bwMode="auto">
            <a:xfrm>
              <a:off x="4198644" y="3328488"/>
              <a:ext cx="0" cy="328406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6" name="Straight Arrow Connector 165"/>
            <p:cNvCxnSpPr/>
            <p:nvPr/>
          </p:nvCxnSpPr>
          <p:spPr bwMode="auto">
            <a:xfrm>
              <a:off x="5258916" y="3308875"/>
              <a:ext cx="0" cy="328079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7" name="Straight Arrow Connector 166"/>
            <p:cNvCxnSpPr/>
            <p:nvPr/>
          </p:nvCxnSpPr>
          <p:spPr bwMode="auto">
            <a:xfrm>
              <a:off x="2689332" y="3328815"/>
              <a:ext cx="0" cy="328079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5" name="Straight Arrow Connector 174"/>
            <p:cNvCxnSpPr/>
            <p:nvPr/>
          </p:nvCxnSpPr>
          <p:spPr bwMode="auto">
            <a:xfrm>
              <a:off x="5517023" y="3113779"/>
              <a:ext cx="0" cy="195094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58" name="TextBox 157"/>
            <p:cNvSpPr txBox="1"/>
            <p:nvPr/>
          </p:nvSpPr>
          <p:spPr>
            <a:xfrm>
              <a:off x="1066800" y="3657600"/>
              <a:ext cx="685800" cy="276999"/>
            </a:xfrm>
            <a:prstGeom prst="rect">
              <a:avLst/>
            </a:prstGeom>
            <a:noFill/>
            <a:ln w="19050" cmpd="sng">
              <a:solidFill>
                <a:schemeClr val="tx1"/>
              </a:solidFill>
            </a:ln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1200" b="1" dirty="0"/>
                <a:t>D(K</a:t>
              </a:r>
              <a:r>
                <a:rPr lang="en-US" sz="1200" b="1" baseline="-25000" dirty="0"/>
                <a:t>1</a:t>
              </a:r>
              <a:r>
                <a:rPr lang="en-US" sz="1200" b="1" dirty="0"/>
                <a:t>,K</a:t>
              </a:r>
              <a:r>
                <a:rPr lang="en-US" sz="1200" b="1" baseline="-25000" dirty="0"/>
                <a:t>6</a:t>
              </a:r>
              <a:r>
                <a:rPr lang="en-US" sz="1200" b="1" dirty="0"/>
                <a:t>)</a:t>
              </a:r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2362200" y="3657600"/>
              <a:ext cx="685800" cy="276999"/>
            </a:xfrm>
            <a:prstGeom prst="rect">
              <a:avLst/>
            </a:prstGeom>
            <a:noFill/>
            <a:ln w="19050" cmpd="sng">
              <a:solidFill>
                <a:schemeClr val="tx1"/>
              </a:solidFill>
            </a:ln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1200" b="1" dirty="0"/>
                <a:t>D(K</a:t>
              </a:r>
              <a:r>
                <a:rPr lang="en-US" sz="1200" b="1" baseline="-25000" dirty="0"/>
                <a:t>4</a:t>
              </a:r>
              <a:r>
                <a:rPr lang="en-US" sz="1200" b="1" dirty="0"/>
                <a:t>,K</a:t>
              </a:r>
              <a:r>
                <a:rPr lang="en-US" sz="1200" b="1" baseline="-25000" dirty="0"/>
                <a:t>6</a:t>
              </a:r>
              <a:r>
                <a:rPr lang="en-US" sz="1200" b="1" dirty="0"/>
                <a:t>)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3810000" y="3657600"/>
              <a:ext cx="685800" cy="276999"/>
            </a:xfrm>
            <a:prstGeom prst="rect">
              <a:avLst/>
            </a:prstGeom>
            <a:noFill/>
            <a:ln w="19050" cmpd="sng">
              <a:solidFill>
                <a:schemeClr val="tx1"/>
              </a:solidFill>
            </a:ln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1200" b="1" dirty="0"/>
                <a:t>D(K</a:t>
              </a:r>
              <a:r>
                <a:rPr lang="en-US" sz="1200" b="1" baseline="-25000" dirty="0"/>
                <a:t>0</a:t>
              </a:r>
              <a:r>
                <a:rPr lang="en-US" sz="1200" b="1" dirty="0"/>
                <a:t>,K</a:t>
              </a:r>
              <a:r>
                <a:rPr lang="en-US" sz="1200" b="1" baseline="-25000" dirty="0"/>
                <a:t>6</a:t>
              </a:r>
              <a:r>
                <a:rPr lang="en-US" sz="1200" b="1" dirty="0"/>
                <a:t>)</a:t>
              </a: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4931104" y="3657600"/>
              <a:ext cx="685800" cy="276999"/>
            </a:xfrm>
            <a:prstGeom prst="rect">
              <a:avLst/>
            </a:prstGeom>
            <a:noFill/>
            <a:ln w="19050" cmpd="sng">
              <a:solidFill>
                <a:schemeClr val="tx1"/>
              </a:solidFill>
            </a:ln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1200" b="1" dirty="0"/>
                <a:t>D(K</a:t>
              </a:r>
              <a:r>
                <a:rPr lang="en-US" sz="1200" b="1" baseline="-25000" dirty="0"/>
                <a:t>1</a:t>
              </a:r>
              <a:r>
                <a:rPr lang="en-US" sz="1200" b="1" dirty="0"/>
                <a:t>,K</a:t>
              </a:r>
              <a:r>
                <a:rPr lang="en-US" sz="1200" b="1" baseline="-25000" dirty="0"/>
                <a:t>9</a:t>
              </a:r>
              <a:r>
                <a:rPr lang="en-US" sz="1200" b="1" dirty="0"/>
                <a:t>)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6858000" y="3657600"/>
              <a:ext cx="685800" cy="276999"/>
            </a:xfrm>
            <a:prstGeom prst="rect">
              <a:avLst/>
            </a:prstGeom>
            <a:noFill/>
            <a:ln w="19050" cmpd="sng">
              <a:solidFill>
                <a:schemeClr val="tx1"/>
              </a:solidFill>
            </a:ln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1200" b="1" dirty="0"/>
                <a:t>D(K</a:t>
              </a:r>
              <a:r>
                <a:rPr lang="en-US" sz="1200" b="1" baseline="-25000" dirty="0"/>
                <a:t>0</a:t>
              </a:r>
              <a:r>
                <a:rPr lang="en-US" sz="1200" b="1" dirty="0"/>
                <a:t>,K</a:t>
              </a:r>
              <a:r>
                <a:rPr lang="en-US" sz="1200" b="1" baseline="-25000" dirty="0"/>
                <a:t>9</a:t>
              </a:r>
              <a:r>
                <a:rPr lang="en-US" sz="1200" b="1" dirty="0"/>
                <a:t>)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81000" y="3254060"/>
            <a:ext cx="8678485" cy="1413064"/>
            <a:chOff x="381000" y="3587367"/>
            <a:chExt cx="8678485" cy="1413064"/>
          </a:xfrm>
        </p:grpSpPr>
        <p:sp>
          <p:nvSpPr>
            <p:cNvPr id="117" name="TextBox 116"/>
            <p:cNvSpPr txBox="1"/>
            <p:nvPr/>
          </p:nvSpPr>
          <p:spPr>
            <a:xfrm>
              <a:off x="7086600" y="4456187"/>
              <a:ext cx="572831" cy="293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……</a:t>
              </a: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5558956" y="4452965"/>
              <a:ext cx="58109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……</a:t>
              </a: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2767346" y="4495800"/>
              <a:ext cx="661654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……</a:t>
              </a: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665327" y="4126676"/>
              <a:ext cx="7584692" cy="629163"/>
              <a:chOff x="665327" y="4110843"/>
              <a:chExt cx="7584692" cy="345150"/>
            </a:xfrm>
          </p:grpSpPr>
          <p:sp>
            <p:nvSpPr>
              <p:cNvPr id="118" name="TextBox 117"/>
              <p:cNvSpPr txBox="1"/>
              <p:nvPr/>
            </p:nvSpPr>
            <p:spPr>
              <a:xfrm>
                <a:off x="2158945" y="4129154"/>
                <a:ext cx="92396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</a:t>
                </a:r>
                <a:endParaRPr lang="en-US" sz="15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2" name="Straight Connector 121"/>
              <p:cNvCxnSpPr/>
              <p:nvPr/>
            </p:nvCxnSpPr>
            <p:spPr bwMode="auto">
              <a:xfrm>
                <a:off x="5096676" y="4121984"/>
                <a:ext cx="3149738" cy="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23" name="Straight Arrow Connector 122"/>
              <p:cNvCxnSpPr/>
              <p:nvPr/>
            </p:nvCxnSpPr>
            <p:spPr bwMode="auto">
              <a:xfrm>
                <a:off x="8250019" y="4118085"/>
                <a:ext cx="0" cy="226475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24" name="TextBox 123"/>
              <p:cNvSpPr txBox="1"/>
              <p:nvPr/>
            </p:nvSpPr>
            <p:spPr>
              <a:xfrm>
                <a:off x="8053278" y="4118081"/>
                <a:ext cx="92396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endParaRPr lang="en-US" sz="15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5" name="TextBox 124"/>
              <p:cNvSpPr txBox="1"/>
              <p:nvPr/>
            </p:nvSpPr>
            <p:spPr>
              <a:xfrm>
                <a:off x="6225085" y="4124240"/>
                <a:ext cx="116169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endParaRPr lang="en-US" sz="15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31" name="Straight Connector 130"/>
              <p:cNvCxnSpPr/>
              <p:nvPr/>
            </p:nvCxnSpPr>
            <p:spPr bwMode="auto">
              <a:xfrm>
                <a:off x="824853" y="4138545"/>
                <a:ext cx="2869795" cy="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39" name="Straight Arrow Connector 138"/>
              <p:cNvCxnSpPr/>
              <p:nvPr/>
            </p:nvCxnSpPr>
            <p:spPr bwMode="auto">
              <a:xfrm>
                <a:off x="5096675" y="4130483"/>
                <a:ext cx="0" cy="247718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40" name="TextBox 139"/>
              <p:cNvSpPr txBox="1"/>
              <p:nvPr/>
            </p:nvSpPr>
            <p:spPr>
              <a:xfrm>
                <a:off x="4922475" y="4110843"/>
                <a:ext cx="116169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US" sz="15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5" name="TextBox 144"/>
              <p:cNvSpPr txBox="1"/>
              <p:nvPr/>
            </p:nvSpPr>
            <p:spPr>
              <a:xfrm>
                <a:off x="3528076" y="4132828"/>
                <a:ext cx="92396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endParaRPr lang="en-US" sz="15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46" name="Straight Arrow Connector 145"/>
              <p:cNvCxnSpPr/>
              <p:nvPr/>
            </p:nvCxnSpPr>
            <p:spPr bwMode="auto">
              <a:xfrm>
                <a:off x="3687601" y="4146501"/>
                <a:ext cx="0" cy="193124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48" name="TextBox 147"/>
              <p:cNvSpPr txBox="1"/>
              <p:nvPr/>
            </p:nvSpPr>
            <p:spPr>
              <a:xfrm>
                <a:off x="665327" y="4117193"/>
                <a:ext cx="92396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en-US" sz="15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49" name="Straight Arrow Connector 148"/>
              <p:cNvCxnSpPr/>
              <p:nvPr/>
            </p:nvCxnSpPr>
            <p:spPr bwMode="auto">
              <a:xfrm>
                <a:off x="824852" y="4130867"/>
                <a:ext cx="0" cy="226475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1" name="Straight Arrow Connector 160"/>
              <p:cNvCxnSpPr/>
              <p:nvPr/>
            </p:nvCxnSpPr>
            <p:spPr bwMode="auto">
              <a:xfrm>
                <a:off x="6553200" y="4122763"/>
                <a:ext cx="0" cy="226475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8" name="Straight Arrow Connector 167"/>
              <p:cNvCxnSpPr/>
              <p:nvPr/>
            </p:nvCxnSpPr>
            <p:spPr bwMode="auto">
              <a:xfrm>
                <a:off x="2325112" y="4141432"/>
                <a:ext cx="0" cy="226475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69" name="TextBox 168"/>
            <p:cNvSpPr txBox="1"/>
            <p:nvPr/>
          </p:nvSpPr>
          <p:spPr>
            <a:xfrm>
              <a:off x="1262840" y="4489682"/>
              <a:ext cx="67568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……</a:t>
              </a:r>
            </a:p>
          </p:txBody>
        </p:sp>
        <p:cxnSp>
          <p:nvCxnSpPr>
            <p:cNvPr id="176" name="Straight Arrow Connector 175"/>
            <p:cNvCxnSpPr/>
            <p:nvPr/>
          </p:nvCxnSpPr>
          <p:spPr bwMode="auto">
            <a:xfrm>
              <a:off x="5482523" y="3903243"/>
              <a:ext cx="0" cy="243012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7" name="Straight Arrow Connector 176"/>
            <p:cNvCxnSpPr/>
            <p:nvPr/>
          </p:nvCxnSpPr>
          <p:spPr bwMode="auto">
            <a:xfrm>
              <a:off x="2737043" y="3903243"/>
              <a:ext cx="0" cy="256815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0" name="TextBox 179"/>
            <p:cNvSpPr txBox="1"/>
            <p:nvPr/>
          </p:nvSpPr>
          <p:spPr>
            <a:xfrm rot="16200000">
              <a:off x="8168287" y="4109233"/>
              <a:ext cx="14130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Leaf node</a:t>
              </a:r>
            </a:p>
          </p:txBody>
        </p:sp>
        <p:sp>
          <p:nvSpPr>
            <p:cNvPr id="181" name="TextBox 180"/>
            <p:cNvSpPr txBox="1"/>
            <p:nvPr/>
          </p:nvSpPr>
          <p:spPr>
            <a:xfrm>
              <a:off x="381000" y="4572000"/>
              <a:ext cx="838200" cy="276999"/>
            </a:xfrm>
            <a:prstGeom prst="rect">
              <a:avLst/>
            </a:prstGeom>
            <a:noFill/>
            <a:ln w="19050" cmpd="sng">
              <a:solidFill>
                <a:schemeClr val="tx1"/>
              </a:solidFill>
            </a:ln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1200" b="1" dirty="0"/>
                <a:t>D(K</a:t>
              </a:r>
              <a:r>
                <a:rPr lang="en-US" sz="1200" b="1" baseline="-25000" dirty="0"/>
                <a:t>1</a:t>
              </a:r>
              <a:r>
                <a:rPr lang="en-US" sz="1200" b="1" dirty="0"/>
                <a:t>,K</a:t>
              </a:r>
              <a:r>
                <a:rPr lang="en-US" sz="1200" b="1" baseline="-25000" dirty="0"/>
                <a:t>4</a:t>
              </a:r>
              <a:r>
                <a:rPr lang="en-US" sz="1200" b="1" dirty="0"/>
                <a:t>,K</a:t>
              </a:r>
              <a:r>
                <a:rPr lang="en-US" sz="1200" b="1" baseline="-25000" dirty="0"/>
                <a:t>6</a:t>
              </a:r>
              <a:r>
                <a:rPr lang="en-US" sz="1200" b="1" dirty="0"/>
                <a:t>)</a:t>
              </a:r>
            </a:p>
          </p:txBody>
        </p:sp>
        <p:sp>
          <p:nvSpPr>
            <p:cNvPr id="182" name="TextBox 181"/>
            <p:cNvSpPr txBox="1"/>
            <p:nvPr/>
          </p:nvSpPr>
          <p:spPr>
            <a:xfrm>
              <a:off x="1905000" y="4572000"/>
              <a:ext cx="838200" cy="276999"/>
            </a:xfrm>
            <a:prstGeom prst="rect">
              <a:avLst/>
            </a:prstGeom>
            <a:noFill/>
            <a:ln w="19050" cmpd="sng">
              <a:solidFill>
                <a:schemeClr val="tx1"/>
              </a:solidFill>
            </a:ln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1200" b="1" dirty="0"/>
                <a:t>D(K</a:t>
              </a:r>
              <a:r>
                <a:rPr lang="en-US" sz="1200" b="1" baseline="-25000" dirty="0"/>
                <a:t>8</a:t>
              </a:r>
              <a:r>
                <a:rPr lang="en-US" sz="1200" b="1" dirty="0"/>
                <a:t>,K</a:t>
              </a:r>
              <a:r>
                <a:rPr lang="en-US" sz="1200" b="1" baseline="-25000" dirty="0"/>
                <a:t>4</a:t>
              </a:r>
              <a:r>
                <a:rPr lang="en-US" sz="1200" b="1" dirty="0"/>
                <a:t>,K</a:t>
              </a:r>
              <a:r>
                <a:rPr lang="en-US" sz="1200" b="1" baseline="-25000" dirty="0"/>
                <a:t>6</a:t>
              </a:r>
              <a:r>
                <a:rPr lang="en-US" sz="1200" b="1" dirty="0"/>
                <a:t>)</a:t>
              </a:r>
            </a:p>
          </p:txBody>
        </p:sp>
        <p:sp>
          <p:nvSpPr>
            <p:cNvPr id="183" name="TextBox 182"/>
            <p:cNvSpPr txBox="1"/>
            <p:nvPr/>
          </p:nvSpPr>
          <p:spPr>
            <a:xfrm>
              <a:off x="3429000" y="4572000"/>
              <a:ext cx="838200" cy="276999"/>
            </a:xfrm>
            <a:prstGeom prst="rect">
              <a:avLst/>
            </a:prstGeom>
            <a:noFill/>
            <a:ln w="19050" cmpd="sng">
              <a:solidFill>
                <a:schemeClr val="tx1"/>
              </a:solidFill>
            </a:ln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1200" b="1" dirty="0"/>
                <a:t>D(K</a:t>
              </a:r>
              <a:r>
                <a:rPr lang="en-US" sz="1200" b="1" baseline="-25000" dirty="0"/>
                <a:t>0</a:t>
              </a:r>
              <a:r>
                <a:rPr lang="en-US" sz="1200" b="1" dirty="0"/>
                <a:t>,K</a:t>
              </a:r>
              <a:r>
                <a:rPr lang="en-US" sz="1200" b="1" baseline="-25000" dirty="0"/>
                <a:t>4</a:t>
              </a:r>
              <a:r>
                <a:rPr lang="en-US" sz="1200" b="1" dirty="0"/>
                <a:t>,K</a:t>
              </a:r>
              <a:r>
                <a:rPr lang="en-US" sz="1200" b="1" baseline="-25000" dirty="0"/>
                <a:t>6</a:t>
              </a:r>
              <a:r>
                <a:rPr lang="en-US" sz="1200" b="1" dirty="0"/>
                <a:t>)</a:t>
              </a:r>
            </a:p>
          </p:txBody>
        </p:sp>
        <p:sp>
          <p:nvSpPr>
            <p:cNvPr id="184" name="TextBox 183"/>
            <p:cNvSpPr txBox="1"/>
            <p:nvPr/>
          </p:nvSpPr>
          <p:spPr>
            <a:xfrm>
              <a:off x="4724400" y="4572000"/>
              <a:ext cx="838200" cy="276999"/>
            </a:xfrm>
            <a:prstGeom prst="rect">
              <a:avLst/>
            </a:prstGeom>
            <a:noFill/>
            <a:ln w="19050" cmpd="sng">
              <a:solidFill>
                <a:schemeClr val="tx1"/>
              </a:solidFill>
            </a:ln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1200" b="1" dirty="0"/>
                <a:t>D(K</a:t>
              </a:r>
              <a:r>
                <a:rPr lang="en-US" sz="1200" b="1" baseline="-25000" dirty="0"/>
                <a:t>1</a:t>
              </a:r>
              <a:r>
                <a:rPr lang="en-US" sz="1200" b="1" dirty="0"/>
                <a:t>,K</a:t>
              </a:r>
              <a:r>
                <a:rPr lang="en-US" sz="1200" b="1" baseline="-25000" dirty="0"/>
                <a:t>1</a:t>
              </a:r>
              <a:r>
                <a:rPr lang="en-US" sz="1200" b="1" dirty="0"/>
                <a:t>,K</a:t>
              </a:r>
              <a:r>
                <a:rPr lang="en-US" sz="1200" b="1" baseline="-25000" dirty="0"/>
                <a:t>9</a:t>
              </a:r>
              <a:r>
                <a:rPr lang="en-US" sz="1200" b="1" dirty="0"/>
                <a:t>)</a:t>
              </a:r>
            </a:p>
          </p:txBody>
        </p:sp>
        <p:sp>
          <p:nvSpPr>
            <p:cNvPr id="185" name="TextBox 184"/>
            <p:cNvSpPr txBox="1"/>
            <p:nvPr/>
          </p:nvSpPr>
          <p:spPr>
            <a:xfrm>
              <a:off x="6172200" y="4572000"/>
              <a:ext cx="838200" cy="276999"/>
            </a:xfrm>
            <a:prstGeom prst="rect">
              <a:avLst/>
            </a:prstGeom>
            <a:noFill/>
            <a:ln w="19050" cmpd="sng">
              <a:solidFill>
                <a:schemeClr val="tx1"/>
              </a:solidFill>
            </a:ln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1200" b="1" dirty="0"/>
                <a:t>D(K</a:t>
              </a:r>
              <a:r>
                <a:rPr lang="en-US" sz="1200" b="1" baseline="-25000" dirty="0"/>
                <a:t>4</a:t>
              </a:r>
              <a:r>
                <a:rPr lang="en-US" sz="1200" b="1" dirty="0"/>
                <a:t>,K</a:t>
              </a:r>
              <a:r>
                <a:rPr lang="en-US" sz="1200" b="1" baseline="-25000" dirty="0"/>
                <a:t>1</a:t>
              </a:r>
              <a:r>
                <a:rPr lang="en-US" sz="1200" b="1" dirty="0"/>
                <a:t>,K</a:t>
              </a:r>
              <a:r>
                <a:rPr lang="en-US" sz="1200" b="1" baseline="-25000" dirty="0"/>
                <a:t>9</a:t>
              </a:r>
              <a:r>
                <a:rPr lang="en-US" sz="1200" b="1" dirty="0"/>
                <a:t>)</a:t>
              </a:r>
            </a:p>
          </p:txBody>
        </p:sp>
        <p:sp>
          <p:nvSpPr>
            <p:cNvPr id="186" name="TextBox 185"/>
            <p:cNvSpPr txBox="1"/>
            <p:nvPr/>
          </p:nvSpPr>
          <p:spPr>
            <a:xfrm>
              <a:off x="7772400" y="4572000"/>
              <a:ext cx="838200" cy="276999"/>
            </a:xfrm>
            <a:prstGeom prst="rect">
              <a:avLst/>
            </a:prstGeom>
            <a:noFill/>
            <a:ln w="19050" cmpd="sng">
              <a:solidFill>
                <a:schemeClr val="tx1"/>
              </a:solidFill>
            </a:ln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1200" b="1" dirty="0"/>
                <a:t>D(K</a:t>
              </a:r>
              <a:r>
                <a:rPr lang="en-US" sz="1200" b="1" baseline="-25000" dirty="0"/>
                <a:t>0</a:t>
              </a:r>
              <a:r>
                <a:rPr lang="en-US" sz="1200" b="1" dirty="0"/>
                <a:t>,K</a:t>
              </a:r>
              <a:r>
                <a:rPr lang="en-US" sz="1200" b="1" baseline="-25000" dirty="0"/>
                <a:t>1</a:t>
              </a:r>
              <a:r>
                <a:rPr lang="en-US" sz="1200" b="1" dirty="0"/>
                <a:t>,K</a:t>
              </a:r>
              <a:r>
                <a:rPr lang="en-US" sz="1200" b="1" baseline="-25000" dirty="0"/>
                <a:t>9</a:t>
              </a:r>
              <a:r>
                <a:rPr lang="en-US" sz="1200" b="1" dirty="0"/>
                <a:t>)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025158" y="1870556"/>
            <a:ext cx="3949093" cy="3219079"/>
            <a:chOff x="4025158" y="2203863"/>
            <a:chExt cx="3949093" cy="3219079"/>
          </a:xfrm>
        </p:grpSpPr>
        <p:sp>
          <p:nvSpPr>
            <p:cNvPr id="30" name="Rectangle 29"/>
            <p:cNvSpPr/>
            <p:nvPr/>
          </p:nvSpPr>
          <p:spPr>
            <a:xfrm>
              <a:off x="5567213" y="4838167"/>
              <a:ext cx="240703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600" b="1" kern="100" dirty="0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M</a:t>
              </a:r>
              <a:r>
                <a:rPr lang="en-US" sz="1600" b="1" kern="100" dirty="0">
                  <a:solidFill>
                    <a:srgbClr val="FF0000"/>
                  </a:solidFill>
                  <a:latin typeface="Times New Roman" panose="02020603050405020304" pitchFamily="18" charset="0"/>
                  <a:ea typeface="宋体" panose="02010600030101010101" pitchFamily="2" charset="-122"/>
                </a:rPr>
                <a:t>inimum accumulated Euclidean distance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4025158" y="2203863"/>
              <a:ext cx="2528042" cy="2400647"/>
              <a:chOff x="4025158" y="2203863"/>
              <a:chExt cx="2528042" cy="2400647"/>
            </a:xfrm>
          </p:grpSpPr>
          <p:cxnSp>
            <p:nvCxnSpPr>
              <p:cNvPr id="95" name="Straight Arrow Connector 94"/>
              <p:cNvCxnSpPr/>
              <p:nvPr/>
            </p:nvCxnSpPr>
            <p:spPr bwMode="auto">
              <a:xfrm>
                <a:off x="6552144" y="4121165"/>
                <a:ext cx="0" cy="483345"/>
              </a:xfrm>
              <a:prstGeom prst="straightConnector1">
                <a:avLst/>
              </a:prstGeom>
              <a:solidFill>
                <a:schemeClr val="accent1"/>
              </a:solidFill>
              <a:ln w="762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3" name="Straight Arrow Connector 162"/>
              <p:cNvCxnSpPr/>
              <p:nvPr/>
            </p:nvCxnSpPr>
            <p:spPr bwMode="auto">
              <a:xfrm>
                <a:off x="4038600" y="2203863"/>
                <a:ext cx="0" cy="269200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FF0000"/>
                </a:solidFill>
                <a:prstDash val="solid"/>
                <a:round/>
                <a:headEnd type="triangl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1" name="Straight Connector 170"/>
              <p:cNvCxnSpPr/>
              <p:nvPr/>
            </p:nvCxnSpPr>
            <p:spPr>
              <a:xfrm>
                <a:off x="4025158" y="2459581"/>
                <a:ext cx="1471139" cy="0"/>
              </a:xfrm>
              <a:prstGeom prst="line">
                <a:avLst/>
              </a:prstGeom>
              <a:ln w="57150">
                <a:solidFill>
                  <a:srgbClr val="FF0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Arrow Connector 115"/>
              <p:cNvCxnSpPr/>
              <p:nvPr/>
            </p:nvCxnSpPr>
            <p:spPr bwMode="auto">
              <a:xfrm>
                <a:off x="5266750" y="3290160"/>
                <a:ext cx="0" cy="344336"/>
              </a:xfrm>
              <a:prstGeom prst="straightConnector1">
                <a:avLst/>
              </a:prstGeom>
              <a:solidFill>
                <a:schemeClr val="accent1"/>
              </a:solidFill>
              <a:ln w="762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0" name="Straight Arrow Connector 169"/>
              <p:cNvCxnSpPr/>
              <p:nvPr/>
            </p:nvCxnSpPr>
            <p:spPr bwMode="auto">
              <a:xfrm flipH="1">
                <a:off x="5511800" y="2437887"/>
                <a:ext cx="2943" cy="427233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4" name="Straight Connector 163"/>
              <p:cNvCxnSpPr/>
              <p:nvPr/>
            </p:nvCxnSpPr>
            <p:spPr>
              <a:xfrm>
                <a:off x="5455046" y="4142201"/>
                <a:ext cx="1098154" cy="0"/>
              </a:xfrm>
              <a:prstGeom prst="line">
                <a:avLst/>
              </a:prstGeom>
              <a:ln w="57150">
                <a:solidFill>
                  <a:srgbClr val="FF0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Arrow Connector 164"/>
              <p:cNvCxnSpPr/>
              <p:nvPr/>
            </p:nvCxnSpPr>
            <p:spPr bwMode="auto">
              <a:xfrm>
                <a:off x="5511800" y="3074013"/>
                <a:ext cx="0" cy="260422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FF0000"/>
                </a:solidFill>
                <a:prstDash val="solid"/>
                <a:round/>
                <a:headEnd type="triangl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0" name="Straight Connector 159"/>
              <p:cNvCxnSpPr/>
              <p:nvPr/>
            </p:nvCxnSpPr>
            <p:spPr>
              <a:xfrm flipV="1">
                <a:off x="5227949" y="3322320"/>
                <a:ext cx="304171" cy="3697"/>
              </a:xfrm>
              <a:prstGeom prst="line">
                <a:avLst/>
              </a:prstGeom>
              <a:ln w="57150">
                <a:solidFill>
                  <a:srgbClr val="FF0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Arrow Connector 178"/>
              <p:cNvCxnSpPr/>
              <p:nvPr/>
            </p:nvCxnSpPr>
            <p:spPr bwMode="auto">
              <a:xfrm>
                <a:off x="5482523" y="3886200"/>
                <a:ext cx="0" cy="260055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FF0000"/>
                </a:solidFill>
                <a:prstDash val="solid"/>
                <a:round/>
                <a:headEnd type="triangl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40" name="TextBox 39"/>
          <p:cNvSpPr txBox="1"/>
          <p:nvPr/>
        </p:nvSpPr>
        <p:spPr>
          <a:xfrm>
            <a:off x="2616041" y="5638800"/>
            <a:ext cx="3860959" cy="369332"/>
          </a:xfrm>
          <a:prstGeom prst="rect">
            <a:avLst/>
          </a:prstGeom>
          <a:ln w="38100" cmpd="sng">
            <a:solidFill>
              <a:srgbClr val="FF66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Revealed PIN sequence: “419”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638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321"/>
    </mc:Choice>
    <mc:Fallback xmlns="">
      <p:transition xmlns:p14="http://schemas.microsoft.com/office/powerpoint/2010/main" spd="slow" advTm="64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/>
              <a:t>Experimental Methodology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Three Keypads</a:t>
            </a:r>
          </a:p>
          <a:p>
            <a:pPr lvl="1"/>
            <a:r>
              <a:rPr lang="en-US" sz="1800" dirty="0"/>
              <a:t>Real ATM machine</a:t>
            </a:r>
          </a:p>
          <a:p>
            <a:pPr lvl="1"/>
            <a:r>
              <a:rPr lang="en-US" sz="1800" dirty="0"/>
              <a:t>Detachable ATM pad</a:t>
            </a:r>
          </a:p>
          <a:p>
            <a:pPr lvl="1"/>
            <a:r>
              <a:rPr lang="en-US" sz="1800" dirty="0"/>
              <a:t>Keyboard number pad</a:t>
            </a:r>
          </a:p>
          <a:p>
            <a:r>
              <a:rPr lang="en-US" sz="2400" dirty="0"/>
              <a:t>Three wearable Devices</a:t>
            </a:r>
          </a:p>
          <a:p>
            <a:pPr lvl="1"/>
            <a:r>
              <a:rPr lang="en-US" sz="1800" dirty="0"/>
              <a:t>LG150 (200Hz)</a:t>
            </a:r>
          </a:p>
          <a:p>
            <a:pPr lvl="1"/>
            <a:r>
              <a:rPr lang="en-US" sz="1800" dirty="0"/>
              <a:t>Moto360 (25Hz)</a:t>
            </a:r>
          </a:p>
          <a:p>
            <a:pPr lvl="1"/>
            <a:r>
              <a:rPr lang="en-US" sz="1800" dirty="0" err="1"/>
              <a:t>Invensense</a:t>
            </a:r>
            <a:r>
              <a:rPr lang="en-US" sz="1800" dirty="0"/>
              <a:t> MPU-9150 (100Hz)</a:t>
            </a:r>
          </a:p>
          <a:p>
            <a:r>
              <a:rPr lang="en-US" sz="2400" dirty="0"/>
              <a:t>Data collection</a:t>
            </a:r>
          </a:p>
          <a:p>
            <a:pPr lvl="1"/>
            <a:r>
              <a:rPr lang="en-US" sz="1800" dirty="0"/>
              <a:t>Number of volunteers: 20</a:t>
            </a:r>
          </a:p>
          <a:p>
            <a:pPr lvl="1"/>
            <a:r>
              <a:rPr lang="en-US" sz="1800" dirty="0"/>
              <a:t>Key-entry: 4-digit PIN sequences (5 key clicks)</a:t>
            </a:r>
          </a:p>
          <a:p>
            <a:r>
              <a:rPr lang="en-US" sz="2400" dirty="0"/>
              <a:t>Evaluation Metrics: </a:t>
            </a:r>
            <a:r>
              <a:rPr lang="en-US" sz="2000" dirty="0"/>
              <a:t>Top-k success rate, number of trials until success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/>
              <a:t>17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8861" y="1423015"/>
            <a:ext cx="1517323" cy="10722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54" y="1379484"/>
            <a:ext cx="1466602" cy="1099952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1371600"/>
            <a:ext cx="1066061" cy="1144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5400" y="2810655"/>
            <a:ext cx="3733061" cy="15592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12860" y="4074268"/>
            <a:ext cx="12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FFFF00"/>
                </a:solidFill>
              </a:rPr>
              <a:t>LG 150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12668" y="4074268"/>
            <a:ext cx="12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Moto 360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552789" y="3188267"/>
            <a:ext cx="12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</a:rPr>
              <a:t>MPU-9150</a:t>
            </a:r>
          </a:p>
        </p:txBody>
      </p:sp>
    </p:spTree>
    <p:extLst>
      <p:ext uri="{BB962C8B-B14F-4D97-AF65-F5344CB8AC3E}">
        <p14:creationId xmlns:p14="http://schemas.microsoft.com/office/powerpoint/2010/main" val="301717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414"/>
    </mc:Choice>
    <mc:Fallback xmlns="">
      <p:transition xmlns:p14="http://schemas.microsoft.com/office/powerpoint/2010/main" spd="slow" advTm="87414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of Different Wearable Devices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Performance of </a:t>
            </a:r>
            <a:r>
              <a:rPr lang="en-US" altLang="zh-CN" sz="2000" dirty="0"/>
              <a:t>Backward PIN-Sequence Inference with three kinds of wearables on the detachable ATM Keypad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/>
              <a:t>18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292" y="1828800"/>
            <a:ext cx="4338108" cy="32535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3492" y="1828800"/>
            <a:ext cx="4338108" cy="32535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43000" y="5334000"/>
            <a:ext cx="2895600" cy="58477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Higher sampling rate leads to</a:t>
            </a:r>
            <a:r>
              <a:rPr lang="en-US" sz="1600" dirty="0">
                <a:sym typeface="Wingdings" panose="05000000000000000000" pitchFamily="2" charset="2"/>
              </a:rPr>
              <a:t> higher successful rate</a:t>
            </a:r>
            <a:endParaRPr lang="en-US" sz="1600" dirty="0"/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5828242" y="2044332"/>
            <a:ext cx="0" cy="2603868"/>
          </a:xfrm>
          <a:prstGeom prst="line">
            <a:avLst/>
          </a:prstGeom>
          <a:ln w="19050" cmpd="sng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905375" y="5257800"/>
            <a:ext cx="3933825" cy="83099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Adversary can break over 97% PIN entries from the LG W150 and IMU within 5tries. 90% for Moto 360.</a:t>
            </a:r>
          </a:p>
        </p:txBody>
      </p:sp>
      <p:sp>
        <p:nvSpPr>
          <p:cNvPr id="14" name="Oval 13"/>
          <p:cNvSpPr/>
          <p:nvPr/>
        </p:nvSpPr>
        <p:spPr>
          <a:xfrm>
            <a:off x="5752042" y="2057400"/>
            <a:ext cx="152400" cy="159155"/>
          </a:xfrm>
          <a:prstGeom prst="ellipse">
            <a:avLst/>
          </a:prstGeom>
          <a:noFill/>
          <a:ln w="28575" cmpd="sng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5752042" y="2362200"/>
            <a:ext cx="152400" cy="157918"/>
          </a:xfrm>
          <a:prstGeom prst="ellipse">
            <a:avLst/>
          </a:prstGeom>
          <a:noFill/>
          <a:ln w="28575" cmpd="sng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999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960"/>
    </mc:Choice>
    <mc:Fallback xmlns="">
      <p:transition xmlns:p14="http://schemas.microsoft.com/office/powerpoint/2010/main" spd="slow" advTm="97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4" grpId="0" animBg="1"/>
      <p:bldP spid="14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Distance Estimation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Fix 100 Hz sampling rate, testing 2.5cm (Short), 5cm (Medium) and 6.4cm (Long) moving distance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/>
              <a:t>19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892" y="2286000"/>
            <a:ext cx="4298508" cy="32238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1925" y="5570454"/>
            <a:ext cx="3581400" cy="338554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1600" dirty="0"/>
              <a:t>The mean error is only in mm-level</a:t>
            </a:r>
            <a:endParaRPr lang="en-US" sz="16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9000" y="2362200"/>
            <a:ext cx="4064000" cy="304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486400" y="5587425"/>
            <a:ext cx="2819400" cy="58477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80th percentile errors</a:t>
            </a:r>
          </a:p>
          <a:p>
            <a:pPr algn="ctr"/>
            <a:r>
              <a:rPr lang="en-US" sz="1600" dirty="0"/>
              <a:t>are less than 1.5cm 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5029200" y="2931969"/>
            <a:ext cx="3429000" cy="0"/>
          </a:xfrm>
          <a:prstGeom prst="line">
            <a:avLst/>
          </a:prstGeom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6410033" y="2864620"/>
            <a:ext cx="126998" cy="134698"/>
          </a:xfrm>
          <a:prstGeom prst="ellipse">
            <a:avLst/>
          </a:prstGeom>
          <a:noFill/>
          <a:ln w="28575" cmpd="sng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567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275"/>
    </mc:Choice>
    <mc:Fallback xmlns="">
      <p:transition xmlns:p14="http://schemas.microsoft.com/office/powerpoint/2010/main" spd="slow" advTm="372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Motivation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00" dirty="0"/>
              <a:t>Wearable device</a:t>
            </a:r>
          </a:p>
          <a:p>
            <a:endParaRPr lang="en-US" dirty="0"/>
          </a:p>
          <a:p>
            <a:r>
              <a:rPr lang="en-US" sz="2600" dirty="0"/>
              <a:t>Enable a broad range of useful applications</a:t>
            </a:r>
          </a:p>
          <a:p>
            <a:endParaRPr lang="en-US" dirty="0"/>
          </a:p>
          <a:p>
            <a:endParaRPr lang="en-US" sz="1200" dirty="0"/>
          </a:p>
          <a:p>
            <a:endParaRPr lang="en-US" sz="4000" dirty="0"/>
          </a:p>
          <a:p>
            <a:r>
              <a:rPr lang="en-US" sz="2600" dirty="0"/>
              <a:t>Sensitive information could be leaked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B01984D-6F95-4A8B-A0A3-B9D5A3D1C360}" type="slidenum">
              <a:rPr lang="en-US" altLang="zh-CN" smtClean="0"/>
              <a:pPr>
                <a:defRPr/>
              </a:pPr>
              <a:t>2</a:t>
            </a:fld>
            <a:endParaRPr lang="en-US" altLang="zh-CN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3413" y="5018876"/>
            <a:ext cx="1143610" cy="10972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4625" y="5030545"/>
            <a:ext cx="1518028" cy="1097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45081" y="4591975"/>
            <a:ext cx="2325295" cy="36933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Electronic door lock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00667" y="4624241"/>
            <a:ext cx="1587571" cy="36933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ATM machine</a:t>
            </a:r>
          </a:p>
        </p:txBody>
      </p:sp>
      <p:pic>
        <p:nvPicPr>
          <p:cNvPr id="2050" name="Picture 2" descr="http://images10.newegg.com/ProductImage/23-173-006-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363" y="5047695"/>
            <a:ext cx="1463040" cy="10972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5679185" y="4624241"/>
            <a:ext cx="2900373" cy="36933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Keypad controlled server</a:t>
            </a:r>
          </a:p>
        </p:txBody>
      </p:sp>
      <p:pic>
        <p:nvPicPr>
          <p:cNvPr id="2052" name="Picture 4" descr="http://pc.net/images/db/i_dont_want_a_smartwatch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920" y="976765"/>
            <a:ext cx="1469571" cy="10972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urbanwearables.technology/wp-content/uploads/2015/02/best-fitness-trackers-2015-with-built-in-heart-rate-monitor-image..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645" y="1037554"/>
            <a:ext cx="1706880" cy="10972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i.huffpost.com/gen/1011372/images/o-FITNESS-TRACKER-facebook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15" r="48091" b="-1500"/>
          <a:stretch/>
        </p:blipFill>
        <p:spPr bwMode="auto">
          <a:xfrm>
            <a:off x="1075070" y="2832759"/>
            <a:ext cx="1940961" cy="11887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65402" y="2811442"/>
            <a:ext cx="1138237" cy="113823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37269" y="2943903"/>
            <a:ext cx="2274572" cy="983739"/>
          </a:xfrm>
          <a:prstGeom prst="rect">
            <a:avLst/>
          </a:prstGeom>
        </p:spPr>
      </p:pic>
      <p:pic>
        <p:nvPicPr>
          <p:cNvPr id="2058" name="Picture 10" descr="http://bwcio.com/wp-content/uploads/2015/09/Smartwatch-vulnerability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5583" y="2684804"/>
            <a:ext cx="1336675" cy="13366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245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311"/>
    </mc:Choice>
    <mc:Fallback xmlns="">
      <p:transition xmlns:p14="http://schemas.microsoft.com/office/powerpoint/2010/main" spd="slow" advTm="603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0"/>
            <a:ext cx="7881938" cy="990600"/>
          </a:xfrm>
        </p:spPr>
        <p:txBody>
          <a:bodyPr/>
          <a:lstStyle/>
          <a:p>
            <a:pPr>
              <a:defRPr/>
            </a:pPr>
            <a:r>
              <a:rPr altLang="zh-CN" sz="3200" dirty="0"/>
              <a:t>Conclusion</a:t>
            </a:r>
            <a:endParaRPr lang="zh-CN" altLang="en-US" sz="3200" dirty="0"/>
          </a:p>
        </p:txBody>
      </p:sp>
      <p:sp>
        <p:nvSpPr>
          <p:cNvPr id="23555" name="内容占位符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190999"/>
          </a:xfrm>
        </p:spPr>
        <p:txBody>
          <a:bodyPr/>
          <a:lstStyle/>
          <a:p>
            <a:pPr>
              <a:spcBef>
                <a:spcPts val="1680"/>
              </a:spcBef>
            </a:pPr>
            <a:r>
              <a:rPr lang="en-US" sz="2000" dirty="0">
                <a:solidFill>
                  <a:srgbClr val="FF0000"/>
                </a:solidFill>
              </a:rPr>
              <a:t>Wrist-worn wearable devices </a:t>
            </a:r>
            <a:r>
              <a:rPr lang="en-US" sz="2000" dirty="0"/>
              <a:t>can be exploited to recover user’s </a:t>
            </a:r>
            <a:r>
              <a:rPr lang="en-US" sz="2000" dirty="0">
                <a:solidFill>
                  <a:srgbClr val="FF0000"/>
                </a:solidFill>
              </a:rPr>
              <a:t>fine-grained hand movements </a:t>
            </a:r>
            <a:r>
              <a:rPr lang="en-US" sz="2000" dirty="0"/>
              <a:t>during key-entry activities</a:t>
            </a:r>
          </a:p>
          <a:p>
            <a:pPr>
              <a:spcBef>
                <a:spcPts val="1680"/>
              </a:spcBef>
            </a:pPr>
            <a:r>
              <a:rPr lang="en-US" sz="2000" dirty="0"/>
              <a:t>Present a </a:t>
            </a:r>
            <a:r>
              <a:rPr lang="en-US" sz="2000" dirty="0">
                <a:solidFill>
                  <a:srgbClr val="FF0000"/>
                </a:solidFill>
              </a:rPr>
              <a:t>PIN-sequence inference framework </a:t>
            </a:r>
            <a:r>
              <a:rPr lang="en-US" sz="2000" dirty="0"/>
              <a:t>to recover the user’s secret key entries without requiring any training or contextual information</a:t>
            </a:r>
          </a:p>
          <a:p>
            <a:pPr>
              <a:spcBef>
                <a:spcPts val="1680"/>
              </a:spcBef>
            </a:pPr>
            <a:r>
              <a:rPr lang="en-US" sz="2000" dirty="0"/>
              <a:t>The </a:t>
            </a:r>
            <a:r>
              <a:rPr lang="en-US" sz="2000"/>
              <a:t>system devises a </a:t>
            </a:r>
            <a:r>
              <a:rPr lang="en-US" sz="2000" dirty="0">
                <a:solidFill>
                  <a:srgbClr val="FF0000"/>
                </a:solidFill>
              </a:rPr>
              <a:t>Backward PIN-sequence Inference Algorithm </a:t>
            </a:r>
            <a:r>
              <a:rPr lang="en-US" sz="2000" dirty="0"/>
              <a:t>to reveal user’s secret PINs</a:t>
            </a:r>
          </a:p>
          <a:p>
            <a:pPr>
              <a:spcBef>
                <a:spcPts val="1680"/>
              </a:spcBef>
            </a:pPr>
            <a:r>
              <a:rPr lang="en-US" sz="2000" dirty="0"/>
              <a:t>Extensive experiments show that our system can achieve high accuracy in revealing the user’s PIN sequences</a:t>
            </a:r>
            <a:r>
              <a:rPr lang="en-US" sz="2000" dirty="0">
                <a:solidFill>
                  <a:srgbClr val="FF0000"/>
                </a:solidFill>
              </a:rPr>
              <a:t> with one or within three tries</a:t>
            </a:r>
            <a:endParaRPr lang="en-US" altLang="zh-CN" sz="2000" dirty="0">
              <a:solidFill>
                <a:srgbClr val="FF0000"/>
              </a:solidFill>
            </a:endParaRPr>
          </a:p>
        </p:txBody>
      </p:sp>
      <p:sp>
        <p:nvSpPr>
          <p:cNvPr id="23556" name="灯片编号占位符 3"/>
          <p:cNvSpPr>
            <a:spLocks noGrp="1"/>
          </p:cNvSpPr>
          <p:nvPr>
            <p:ph type="sldNum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zh-CN" dirty="0">
                <a:ea typeface="宋体" charset="-122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23303518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14400"/>
            <a:ext cx="9144000" cy="434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4" descr="http://upstatefrc.org/uploads/files/Thank-yo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457200"/>
            <a:ext cx="1381125" cy="127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555103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Direction </a:t>
            </a:r>
            <a:r>
              <a:rPr lang="en-US" altLang="zh-CN" sz="3200" dirty="0"/>
              <a:t>Derivation Accuracy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Performance of distance estimation and direction derivation on three kinds of keypads under 100Hz sampling rate (IMU).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2554432"/>
            <a:ext cx="3505200" cy="26289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697412" y="5403562"/>
            <a:ext cx="3813176" cy="58477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90% of the derived directions are  within </a:t>
            </a:r>
            <a:r>
              <a:rPr lang="en-US" sz="1600"/>
              <a:t>±10</a:t>
            </a:r>
            <a:r>
              <a:rPr lang="en-US" sz="1600" baseline="30000"/>
              <a:t>o</a:t>
            </a:r>
            <a:r>
              <a:rPr lang="en-US" sz="1600"/>
              <a:t> </a:t>
            </a:r>
            <a:r>
              <a:rPr lang="en-US" sz="1600" dirty="0"/>
              <a:t>to the </a:t>
            </a:r>
            <a:r>
              <a:rPr lang="en-US" sz="1600"/>
              <a:t>ground truth</a:t>
            </a:r>
            <a:endParaRPr lang="en-US" sz="1600" baseline="300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48" y="2554432"/>
            <a:ext cx="3581401" cy="2686050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 flipH="1">
            <a:off x="1071562" y="3124258"/>
            <a:ext cx="3124200" cy="0"/>
          </a:xfrm>
          <a:prstGeom prst="line">
            <a:avLst/>
          </a:prstGeom>
          <a:ln w="28575" cmpd="sng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04850" y="5423017"/>
            <a:ext cx="3581400" cy="58477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The classification results of direction is over 80%</a:t>
            </a:r>
          </a:p>
        </p:txBody>
      </p:sp>
    </p:spTree>
    <p:extLst>
      <p:ext uri="{BB962C8B-B14F-4D97-AF65-F5344CB8AC3E}">
        <p14:creationId xmlns:p14="http://schemas.microsoft.com/office/powerpoint/2010/main" val="32573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Performance of Different Keypads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053388" cy="4983163"/>
          </a:xfrm>
        </p:spPr>
        <p:txBody>
          <a:bodyPr/>
          <a:lstStyle/>
          <a:p>
            <a:r>
              <a:rPr lang="en-US" sz="2400" dirty="0"/>
              <a:t>Performance of PIN-sequence recovery on three different keypads by using medium sampling rate 100Hz (IMU)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019" y="2514600"/>
            <a:ext cx="3657600" cy="2743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9619" y="2514600"/>
            <a:ext cx="3657600" cy="27432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1635919" y="2895600"/>
            <a:ext cx="2286000" cy="609600"/>
          </a:xfrm>
          <a:prstGeom prst="straightConnector1">
            <a:avLst/>
          </a:prstGeom>
          <a:ln w="5715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293019" y="5435600"/>
            <a:ext cx="6934200" cy="58477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More tries lead to</a:t>
            </a:r>
            <a:r>
              <a:rPr lang="en-US" sz="1600" dirty="0">
                <a:sym typeface="Wingdings" panose="05000000000000000000" pitchFamily="2" charset="2"/>
              </a:rPr>
              <a:t> higher successful rate and our algorithm is effective across different keypads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66407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Related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819" y="1023143"/>
            <a:ext cx="8229600" cy="4983163"/>
          </a:xfrm>
        </p:spPr>
        <p:txBody>
          <a:bodyPr/>
          <a:lstStyle/>
          <a:p>
            <a:r>
              <a:rPr lang="en-US" sz="2400" dirty="0"/>
              <a:t>Traditional attacks: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sz="2400" dirty="0"/>
              <a:t>Audio-based and vibration-based attacks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sz="1200" dirty="0"/>
          </a:p>
          <a:p>
            <a:r>
              <a:rPr lang="en-US" sz="2400" dirty="0"/>
              <a:t>Concurrent smartwatch-based attacks </a:t>
            </a:r>
          </a:p>
          <a:p>
            <a:pPr lvl="1"/>
            <a:r>
              <a:rPr lang="en-US" sz="1600" dirty="0"/>
              <a:t>Hard to deal with non-contextual inputs such as PINs</a:t>
            </a:r>
          </a:p>
          <a:p>
            <a:pPr lvl="1"/>
            <a:r>
              <a:rPr lang="en-US" sz="1600" dirty="0"/>
              <a:t>Rely on training.  </a:t>
            </a:r>
          </a:p>
          <a:p>
            <a:pPr lvl="1"/>
            <a:r>
              <a:rPr lang="en-US" sz="1600" dirty="0"/>
              <a:t>Difficult to recover fine-grained hand movement trajectories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B01984D-6F95-4A8B-A0A3-B9D5A3D1C360}" type="slidenum">
              <a:rPr lang="en-US" altLang="zh-CN" smtClean="0"/>
              <a:pPr>
                <a:defRPr/>
              </a:pPr>
              <a:t>3</a:t>
            </a:fld>
            <a:endParaRPr lang="en-US" altLang="zh-CN" dirty="0"/>
          </a:p>
        </p:txBody>
      </p:sp>
      <p:grpSp>
        <p:nvGrpSpPr>
          <p:cNvPr id="29" name="Group 28"/>
          <p:cNvGrpSpPr/>
          <p:nvPr/>
        </p:nvGrpSpPr>
        <p:grpSpPr>
          <a:xfrm>
            <a:off x="912301" y="3429256"/>
            <a:ext cx="7410366" cy="1303935"/>
            <a:chOff x="912301" y="3429256"/>
            <a:chExt cx="7410366" cy="130393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99256" y="3430600"/>
              <a:ext cx="1424620" cy="934329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96715" y="3429256"/>
              <a:ext cx="549146" cy="991894"/>
            </a:xfrm>
            <a:prstGeom prst="rect">
              <a:avLst/>
            </a:prstGeom>
          </p:spPr>
        </p:pic>
        <p:sp>
          <p:nvSpPr>
            <p:cNvPr id="15" name="Arc 14"/>
            <p:cNvSpPr/>
            <p:nvPr/>
          </p:nvSpPr>
          <p:spPr>
            <a:xfrm>
              <a:off x="4553707" y="3665137"/>
              <a:ext cx="409462" cy="582745"/>
            </a:xfrm>
            <a:prstGeom prst="arc">
              <a:avLst>
                <a:gd name="adj1" fmla="val 16200000"/>
                <a:gd name="adj2" fmla="val 5292966"/>
              </a:avLst>
            </a:prstGeom>
            <a:ln w="571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16" name="Arc 15"/>
            <p:cNvSpPr/>
            <p:nvPr/>
          </p:nvSpPr>
          <p:spPr>
            <a:xfrm>
              <a:off x="4559920" y="3766794"/>
              <a:ext cx="253418" cy="379434"/>
            </a:xfrm>
            <a:prstGeom prst="arc">
              <a:avLst>
                <a:gd name="adj1" fmla="val 16200000"/>
                <a:gd name="adj2" fmla="val 5292966"/>
              </a:avLst>
            </a:prstGeom>
            <a:ln w="571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17" name="Arc 16"/>
            <p:cNvSpPr/>
            <p:nvPr/>
          </p:nvSpPr>
          <p:spPr>
            <a:xfrm>
              <a:off x="4435458" y="3855274"/>
              <a:ext cx="268080" cy="202473"/>
            </a:xfrm>
            <a:prstGeom prst="arc">
              <a:avLst>
                <a:gd name="adj1" fmla="val 16200000"/>
                <a:gd name="adj2" fmla="val 5292966"/>
              </a:avLst>
            </a:prstGeom>
            <a:ln w="571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912301" y="4425414"/>
              <a:ext cx="7410366" cy="307777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lvl="1"/>
              <a:r>
                <a:rPr lang="en-US" altLang="zh-CN" sz="1400" dirty="0">
                  <a:solidFill>
                    <a:schemeClr val="accent1">
                      <a:lumMod val="50000"/>
                    </a:schemeClr>
                  </a:solidFill>
                </a:rPr>
                <a:t>Relies on a linguistic model and labelled training data Sensitive to environment noise</a:t>
              </a:r>
              <a:endParaRPr lang="zh-CN" altLang="en-US" sz="14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966528" y="1365646"/>
            <a:ext cx="7410366" cy="1706557"/>
            <a:chOff x="966528" y="1365646"/>
            <a:chExt cx="7410366" cy="1706557"/>
          </a:xfrm>
        </p:grpSpPr>
        <p:grpSp>
          <p:nvGrpSpPr>
            <p:cNvPr id="11" name="Group 10"/>
            <p:cNvGrpSpPr/>
            <p:nvPr/>
          </p:nvGrpSpPr>
          <p:grpSpPr>
            <a:xfrm>
              <a:off x="1002836" y="1410233"/>
              <a:ext cx="1440828" cy="1333313"/>
              <a:chOff x="1002836" y="1490207"/>
              <a:chExt cx="1440828" cy="1333313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02836" y="1726240"/>
                <a:ext cx="1382400" cy="1097280"/>
              </a:xfrm>
              <a:prstGeom prst="rect">
                <a:avLst/>
              </a:prstGeom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1072064" y="1490207"/>
                <a:ext cx="13716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Shoulder surfing</a:t>
                </a: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4832239" y="1400754"/>
              <a:ext cx="1502530" cy="1322519"/>
              <a:chOff x="4832239" y="1480728"/>
              <a:chExt cx="1502530" cy="1322519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32239" y="1810469"/>
                <a:ext cx="1455827" cy="992778"/>
              </a:xfrm>
              <a:prstGeom prst="rect">
                <a:avLst/>
              </a:prstGeom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4963169" y="1480728"/>
                <a:ext cx="137160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Keypad overlay</a:t>
                </a:r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6835578" y="1395527"/>
              <a:ext cx="1359757" cy="1325568"/>
              <a:chOff x="6835578" y="1475501"/>
              <a:chExt cx="1359757" cy="1325568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835578" y="1810469"/>
                <a:ext cx="1359757" cy="990600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6938916" y="1475501"/>
                <a:ext cx="115307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ATM Skimmer</a:t>
                </a: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2794853" y="1365646"/>
              <a:ext cx="1489166" cy="1325569"/>
              <a:chOff x="2794853" y="1445620"/>
              <a:chExt cx="1489166" cy="1325569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794853" y="1778412"/>
                <a:ext cx="1489166" cy="992777"/>
              </a:xfrm>
              <a:prstGeom prst="rect">
                <a:avLst/>
              </a:prstGeom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2903118" y="1445620"/>
                <a:ext cx="127263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Hidden camera</a:t>
                </a: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966528" y="2764426"/>
              <a:ext cx="7410366" cy="307777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lvl="1"/>
              <a:r>
                <a:rPr lang="en-US" altLang="zh-CN" sz="1400" dirty="0">
                  <a:solidFill>
                    <a:schemeClr val="accent1">
                      <a:lumMod val="50000"/>
                    </a:schemeClr>
                  </a:solidFill>
                </a:rPr>
                <a:t>Require direct visual contact to key entry actions and additional installation efforts</a:t>
              </a:r>
              <a:endParaRPr lang="zh-CN" altLang="en-US" sz="14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35577" y="4752665"/>
            <a:ext cx="1561817" cy="117136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28650" y="5099873"/>
            <a:ext cx="7881937" cy="843629"/>
          </a:xfrm>
          <a:prstGeom prst="rect">
            <a:avLst/>
          </a:prstGeom>
          <a:solidFill>
            <a:srgbClr val="FFC000"/>
          </a:solidFill>
          <a:ln w="38100">
            <a:solidFill>
              <a:srgbClr val="7030A0"/>
            </a:solidFill>
          </a:ln>
        </p:spPr>
        <p:txBody>
          <a:bodyPr wrap="square" rtlCol="0" anchor="ctr">
            <a:noAutofit/>
          </a:bodyPr>
          <a:lstStyle/>
          <a:p>
            <a:pPr algn="ctr"/>
            <a:r>
              <a:rPr lang="en-US" altLang="zh-CN" sz="1900" b="1" dirty="0"/>
              <a:t>Our goal: </a:t>
            </a:r>
            <a:r>
              <a:rPr lang="en-US" altLang="zh-CN" sz="1900" dirty="0"/>
              <a:t>Training-free and contextual-free key entry inference system without additional devices and not subject to environmental noises.  </a:t>
            </a:r>
            <a:endParaRPr lang="zh-CN" altLang="en-US" sz="19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250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532"/>
    </mc:Choice>
    <mc:Fallback xmlns="">
      <p:transition xmlns:p14="http://schemas.microsoft.com/office/powerpoint/2010/main" spd="slow" advTm="885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Rounded Rectangle 149"/>
          <p:cNvSpPr/>
          <p:nvPr/>
        </p:nvSpPr>
        <p:spPr bwMode="auto">
          <a:xfrm>
            <a:off x="810486" y="4769154"/>
            <a:ext cx="955045" cy="30488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eaLnBrk="1" hangingPunct="1">
              <a:buNone/>
            </a:pPr>
            <a:endParaRPr sz="1050" dirty="0"/>
          </a:p>
        </p:txBody>
      </p:sp>
      <p:grpSp>
        <p:nvGrpSpPr>
          <p:cNvPr id="157" name="Group 156"/>
          <p:cNvGrpSpPr/>
          <p:nvPr/>
        </p:nvGrpSpPr>
        <p:grpSpPr>
          <a:xfrm>
            <a:off x="1079852" y="4764584"/>
            <a:ext cx="499185" cy="114239"/>
            <a:chOff x="1678054" y="5853588"/>
            <a:chExt cx="409555" cy="75343"/>
          </a:xfrm>
        </p:grpSpPr>
        <p:cxnSp>
          <p:nvCxnSpPr>
            <p:cNvPr id="158" name="Straight Connector 157"/>
            <p:cNvCxnSpPr/>
            <p:nvPr/>
          </p:nvCxnSpPr>
          <p:spPr>
            <a:xfrm flipV="1">
              <a:off x="1997727" y="5853588"/>
              <a:ext cx="89882" cy="75343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cxnSp>
        <p:cxnSp>
          <p:nvCxnSpPr>
            <p:cNvPr id="159" name="Straight Connector 158"/>
            <p:cNvCxnSpPr/>
            <p:nvPr/>
          </p:nvCxnSpPr>
          <p:spPr>
            <a:xfrm>
              <a:off x="1678054" y="5927598"/>
              <a:ext cx="320926" cy="0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Basic Idea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0913" y="1143000"/>
            <a:ext cx="7879675" cy="1592314"/>
          </a:xfrm>
        </p:spPr>
        <p:txBody>
          <a:bodyPr/>
          <a:lstStyle/>
          <a:p>
            <a:r>
              <a:rPr lang="en-US" sz="2200" dirty="0"/>
              <a:t>Basic idea</a:t>
            </a:r>
          </a:p>
          <a:p>
            <a:pPr lvl="1"/>
            <a:r>
              <a:rPr lang="en-US" sz="1800" dirty="0"/>
              <a:t>Exploit </a:t>
            </a:r>
            <a:r>
              <a:rPr lang="en-US" sz="1800" dirty="0">
                <a:solidFill>
                  <a:srgbClr val="FF0000"/>
                </a:solidFill>
              </a:rPr>
              <a:t>embedded sensors </a:t>
            </a:r>
            <a:r>
              <a:rPr lang="en-US" sz="1800" dirty="0"/>
              <a:t>in wearable devices</a:t>
            </a:r>
          </a:p>
          <a:p>
            <a:pPr lvl="1"/>
            <a:r>
              <a:rPr lang="en-US" sz="1800" dirty="0"/>
              <a:t>Capture dynamics of key entry activities</a:t>
            </a:r>
          </a:p>
          <a:p>
            <a:pPr lvl="1"/>
            <a:r>
              <a:rPr lang="en-US" sz="1800" dirty="0"/>
              <a:t>Derive </a:t>
            </a:r>
            <a:r>
              <a:rPr lang="en-US" sz="1800" dirty="0">
                <a:solidFill>
                  <a:srgbClr val="FF0000"/>
                </a:solidFill>
              </a:rPr>
              <a:t>fine-grained hand movement trajectories </a:t>
            </a:r>
            <a:r>
              <a:rPr lang="en-US" sz="1800" dirty="0"/>
              <a:t>of key entries.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B01984D-6F95-4A8B-A0A3-B9D5A3D1C360}" type="slidenum">
              <a:rPr lang="en-US" altLang="zh-CN" smtClean="0"/>
              <a:pPr>
                <a:defRPr/>
              </a:pPr>
              <a:t>4</a:t>
            </a:fld>
            <a:endParaRPr lang="en-US" altLang="zh-CN" dirty="0"/>
          </a:p>
        </p:txBody>
      </p:sp>
      <p:pic>
        <p:nvPicPr>
          <p:cNvPr id="88" name="Picture 87"/>
          <p:cNvPicPr>
            <a:picLocks noChangeAspect="1"/>
          </p:cNvPicPr>
          <p:nvPr/>
        </p:nvPicPr>
        <p:blipFill rotWithShape="1">
          <a:blip r:embed="rId3"/>
          <a:srcRect l="79583" t="9144" r="10312" b="72837"/>
          <a:stretch/>
        </p:blipFill>
        <p:spPr>
          <a:xfrm>
            <a:off x="7837425" y="3212893"/>
            <a:ext cx="609601" cy="494931"/>
          </a:xfrm>
          <a:prstGeom prst="rect">
            <a:avLst/>
          </a:prstGeom>
          <a:noFill/>
          <a:ln w="9525">
            <a:noFill/>
            <a:miter/>
          </a:ln>
        </p:spPr>
      </p:pic>
      <p:cxnSp>
        <p:nvCxnSpPr>
          <p:cNvPr id="135" name="Straight Connector 134"/>
          <p:cNvCxnSpPr/>
          <p:nvPr/>
        </p:nvCxnSpPr>
        <p:spPr>
          <a:xfrm>
            <a:off x="7366145" y="3320930"/>
            <a:ext cx="0" cy="2167419"/>
          </a:xfrm>
          <a:prstGeom prst="line">
            <a:avLst/>
          </a:prstGeom>
          <a:ln w="38100" cap="flat" cmpd="sng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</p:cxnSp>
      <p:sp>
        <p:nvSpPr>
          <p:cNvPr id="140" name="Oval 139"/>
          <p:cNvSpPr>
            <a:spLocks noChangeArrowheads="1"/>
          </p:cNvSpPr>
          <p:nvPr/>
        </p:nvSpPr>
        <p:spPr bwMode="auto">
          <a:xfrm>
            <a:off x="5909743" y="5011271"/>
            <a:ext cx="83506" cy="67897"/>
          </a:xfrm>
          <a:prstGeom prst="ellipse">
            <a:avLst/>
          </a:prstGeom>
          <a:noFill/>
          <a:ln w="28575" algn="ctr">
            <a:solidFill>
              <a:schemeClr val="tx1"/>
            </a:solidFill>
            <a:rou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en-US" altLang="en-US" sz="1050" dirty="0">
              <a:latin typeface="Arial" charset="0"/>
              <a:ea typeface="Arial" charset="0"/>
            </a:endParaRPr>
          </a:p>
        </p:txBody>
      </p:sp>
      <p:cxnSp>
        <p:nvCxnSpPr>
          <p:cNvPr id="143" name="Straight Arrow Connector 142"/>
          <p:cNvCxnSpPr/>
          <p:nvPr/>
        </p:nvCxnSpPr>
        <p:spPr>
          <a:xfrm>
            <a:off x="5951496" y="3710643"/>
            <a:ext cx="1426193" cy="0"/>
          </a:xfrm>
          <a:prstGeom prst="straightConnector1">
            <a:avLst/>
          </a:prstGeom>
          <a:ln w="38100" cap="flat" cmpd="sng">
            <a:solidFill>
              <a:schemeClr val="tx1"/>
            </a:solidFill>
            <a:prstDash val="solid"/>
            <a:headEnd type="arrow" w="med" len="med"/>
            <a:tailEnd type="arrow" w="med" len="med"/>
          </a:ln>
        </p:spPr>
      </p:cxnSp>
      <p:cxnSp>
        <p:nvCxnSpPr>
          <p:cNvPr id="144" name="Straight Connector 143"/>
          <p:cNvCxnSpPr/>
          <p:nvPr/>
        </p:nvCxnSpPr>
        <p:spPr>
          <a:xfrm>
            <a:off x="4723080" y="3274162"/>
            <a:ext cx="0" cy="2198281"/>
          </a:xfrm>
          <a:prstGeom prst="line">
            <a:avLst/>
          </a:prstGeom>
          <a:ln w="38100" cap="flat" cmpd="sng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</p:cxnSp>
      <p:sp>
        <p:nvSpPr>
          <p:cNvPr id="146" name="Oval 145"/>
          <p:cNvSpPr>
            <a:spLocks noChangeArrowheads="1"/>
          </p:cNvSpPr>
          <p:nvPr/>
        </p:nvSpPr>
        <p:spPr bwMode="auto">
          <a:xfrm>
            <a:off x="4681327" y="4193859"/>
            <a:ext cx="83506" cy="68779"/>
          </a:xfrm>
          <a:prstGeom prst="ellipse">
            <a:avLst/>
          </a:prstGeom>
          <a:noFill/>
          <a:ln w="28575" algn="ctr">
            <a:solidFill>
              <a:schemeClr val="tx1"/>
            </a:solidFill>
            <a:rou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en-US" altLang="en-US" sz="1050" dirty="0">
              <a:latin typeface="Arial" charset="0"/>
              <a:ea typeface="Arial" charset="0"/>
            </a:endParaRPr>
          </a:p>
        </p:txBody>
      </p:sp>
      <p:sp>
        <p:nvSpPr>
          <p:cNvPr id="148" name="TextBox 1"/>
          <p:cNvSpPr txBox="1"/>
          <p:nvPr/>
        </p:nvSpPr>
        <p:spPr>
          <a:xfrm>
            <a:off x="5906433" y="3207470"/>
            <a:ext cx="1598916" cy="415498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1050" dirty="0">
                <a:latin typeface="Arial" charset="0"/>
                <a:ea typeface="宋体" pitchFamily="2" charset="-122"/>
              </a:rPr>
              <a:t>Hand movement between two key clicks</a:t>
            </a:r>
            <a:endParaRPr lang="en-US" altLang="en-US" sz="1050" dirty="0">
              <a:latin typeface="Arial" charset="0"/>
              <a:ea typeface="Arial" charset="0"/>
            </a:endParaRPr>
          </a:p>
        </p:txBody>
      </p:sp>
      <p:pic>
        <p:nvPicPr>
          <p:cNvPr id="149" name="Picture 148" descr="http://images.clipartpanda.com/pointing-hand-icon-3390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698" y="3564286"/>
            <a:ext cx="815519" cy="656037"/>
          </a:xfrm>
          <a:prstGeom prst="rect">
            <a:avLst/>
          </a:prstGeom>
          <a:noFill/>
          <a:ln w="9525">
            <a:noFill/>
            <a:miter/>
          </a:ln>
        </p:spPr>
      </p:pic>
      <p:grpSp>
        <p:nvGrpSpPr>
          <p:cNvPr id="242" name="Group 241"/>
          <p:cNvGrpSpPr/>
          <p:nvPr/>
        </p:nvGrpSpPr>
        <p:grpSpPr>
          <a:xfrm>
            <a:off x="1083626" y="4510974"/>
            <a:ext cx="470928" cy="340434"/>
            <a:chOff x="626426" y="4899519"/>
            <a:chExt cx="470928" cy="340434"/>
          </a:xfrm>
        </p:grpSpPr>
        <p:sp>
          <p:nvSpPr>
            <p:cNvPr id="151" name="Rectangle 150"/>
            <p:cNvSpPr>
              <a:spLocks noChangeArrowheads="1"/>
            </p:cNvSpPr>
            <p:nvPr/>
          </p:nvSpPr>
          <p:spPr bwMode="auto">
            <a:xfrm>
              <a:off x="626426" y="4997764"/>
              <a:ext cx="376742" cy="242189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endParaRPr lang="en-US" altLang="en-US" sz="1050" dirty="0">
                <a:latin typeface="Arial" charset="0"/>
                <a:ea typeface="Arial" charset="0"/>
              </a:endParaRPr>
            </a:p>
          </p:txBody>
        </p:sp>
        <p:cxnSp>
          <p:nvCxnSpPr>
            <p:cNvPr id="152" name="Straight Connector 151"/>
            <p:cNvCxnSpPr/>
            <p:nvPr/>
          </p:nvCxnSpPr>
          <p:spPr>
            <a:xfrm flipV="1">
              <a:off x="626426" y="4904090"/>
              <a:ext cx="94186" cy="9596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cxnSp>
        <p:cxnSp>
          <p:nvCxnSpPr>
            <p:cNvPr id="153" name="Straight Connector 152"/>
            <p:cNvCxnSpPr/>
            <p:nvPr/>
          </p:nvCxnSpPr>
          <p:spPr>
            <a:xfrm flipV="1">
              <a:off x="720611" y="4899519"/>
              <a:ext cx="376742" cy="4571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cxnSp>
        <p:cxnSp>
          <p:nvCxnSpPr>
            <p:cNvPr id="154" name="Straight Connector 153"/>
            <p:cNvCxnSpPr/>
            <p:nvPr/>
          </p:nvCxnSpPr>
          <p:spPr>
            <a:xfrm flipV="1">
              <a:off x="1003168" y="4899519"/>
              <a:ext cx="94186" cy="98245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cxnSp>
        <p:cxnSp>
          <p:nvCxnSpPr>
            <p:cNvPr id="155" name="Straight Connector 154"/>
            <p:cNvCxnSpPr/>
            <p:nvPr/>
          </p:nvCxnSpPr>
          <p:spPr>
            <a:xfrm>
              <a:off x="1097354" y="4904090"/>
              <a:ext cx="0" cy="230764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cxnSp>
        <p:cxnSp>
          <p:nvCxnSpPr>
            <p:cNvPr id="156" name="Straight Connector 155"/>
            <p:cNvCxnSpPr/>
            <p:nvPr/>
          </p:nvCxnSpPr>
          <p:spPr>
            <a:xfrm flipV="1">
              <a:off x="1003168" y="5134851"/>
              <a:ext cx="94186" cy="9596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cxnSp>
        <p:cxnSp>
          <p:nvCxnSpPr>
            <p:cNvPr id="162" name="Straight Connector 161"/>
            <p:cNvCxnSpPr/>
            <p:nvPr/>
          </p:nvCxnSpPr>
          <p:spPr>
            <a:xfrm flipH="1">
              <a:off x="790308" y="4942930"/>
              <a:ext cx="190255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cxnSp>
      </p:grpSp>
      <p:sp>
        <p:nvSpPr>
          <p:cNvPr id="163" name="TextBox 2"/>
          <p:cNvSpPr txBox="1"/>
          <p:nvPr/>
        </p:nvSpPr>
        <p:spPr>
          <a:xfrm>
            <a:off x="4308477" y="2967473"/>
            <a:ext cx="1260280" cy="276999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1200" dirty="0">
                <a:latin typeface="Arial" charset="0"/>
                <a:ea typeface="Arial" charset="0"/>
              </a:rPr>
              <a:t>Key click 1</a:t>
            </a:r>
          </a:p>
        </p:txBody>
      </p:sp>
      <p:sp>
        <p:nvSpPr>
          <p:cNvPr id="164" name="TextBox 109"/>
          <p:cNvSpPr txBox="1"/>
          <p:nvPr/>
        </p:nvSpPr>
        <p:spPr>
          <a:xfrm>
            <a:off x="6907420" y="2977883"/>
            <a:ext cx="1260280" cy="276999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1200" dirty="0">
                <a:latin typeface="Arial" charset="0"/>
                <a:ea typeface="Arial" charset="0"/>
              </a:rPr>
              <a:t>Key click 2</a:t>
            </a:r>
          </a:p>
        </p:txBody>
      </p:sp>
      <p:grpSp>
        <p:nvGrpSpPr>
          <p:cNvPr id="237" name="Group 236"/>
          <p:cNvGrpSpPr/>
          <p:nvPr/>
        </p:nvGrpSpPr>
        <p:grpSpPr>
          <a:xfrm>
            <a:off x="3806057" y="3875317"/>
            <a:ext cx="919831" cy="1258307"/>
            <a:chOff x="3291764" y="3887679"/>
            <a:chExt cx="919831" cy="1258307"/>
          </a:xfrm>
        </p:grpSpPr>
        <p:sp>
          <p:nvSpPr>
            <p:cNvPr id="166" name="Freeform 165"/>
            <p:cNvSpPr/>
            <p:nvPr/>
          </p:nvSpPr>
          <p:spPr>
            <a:xfrm>
              <a:off x="3291764" y="3887679"/>
              <a:ext cx="914400" cy="353499"/>
            </a:xfrm>
            <a:custGeom>
              <a:avLst/>
              <a:gdLst>
                <a:gd name="connsiteX0" fmla="*/ 0 w 914400"/>
                <a:gd name="connsiteY0" fmla="*/ 0 h 353499"/>
                <a:gd name="connsiteX1" fmla="*/ 23283 w 914400"/>
                <a:gd name="connsiteY1" fmla="*/ 4234 h 353499"/>
                <a:gd name="connsiteX2" fmla="*/ 27517 w 914400"/>
                <a:gd name="connsiteY2" fmla="*/ 8467 h 353499"/>
                <a:gd name="connsiteX3" fmla="*/ 29633 w 914400"/>
                <a:gd name="connsiteY3" fmla="*/ 14817 h 353499"/>
                <a:gd name="connsiteX4" fmla="*/ 33867 w 914400"/>
                <a:gd name="connsiteY4" fmla="*/ 19050 h 353499"/>
                <a:gd name="connsiteX5" fmla="*/ 42333 w 914400"/>
                <a:gd name="connsiteY5" fmla="*/ 29634 h 353499"/>
                <a:gd name="connsiteX6" fmla="*/ 44450 w 914400"/>
                <a:gd name="connsiteY6" fmla="*/ 35984 h 353499"/>
                <a:gd name="connsiteX7" fmla="*/ 52917 w 914400"/>
                <a:gd name="connsiteY7" fmla="*/ 46567 h 353499"/>
                <a:gd name="connsiteX8" fmla="*/ 59267 w 914400"/>
                <a:gd name="connsiteY8" fmla="*/ 50800 h 353499"/>
                <a:gd name="connsiteX9" fmla="*/ 67733 w 914400"/>
                <a:gd name="connsiteY9" fmla="*/ 61384 h 353499"/>
                <a:gd name="connsiteX10" fmla="*/ 88900 w 914400"/>
                <a:gd name="connsiteY10" fmla="*/ 67734 h 353499"/>
                <a:gd name="connsiteX11" fmla="*/ 118533 w 914400"/>
                <a:gd name="connsiteY11" fmla="*/ 74084 h 353499"/>
                <a:gd name="connsiteX12" fmla="*/ 124883 w 914400"/>
                <a:gd name="connsiteY12" fmla="*/ 76200 h 353499"/>
                <a:gd name="connsiteX13" fmla="*/ 190500 w 914400"/>
                <a:gd name="connsiteY13" fmla="*/ 76200 h 353499"/>
                <a:gd name="connsiteX14" fmla="*/ 203200 w 914400"/>
                <a:gd name="connsiteY14" fmla="*/ 71967 h 353499"/>
                <a:gd name="connsiteX15" fmla="*/ 224367 w 914400"/>
                <a:gd name="connsiteY15" fmla="*/ 65617 h 353499"/>
                <a:gd name="connsiteX16" fmla="*/ 230717 w 914400"/>
                <a:gd name="connsiteY16" fmla="*/ 63500 h 353499"/>
                <a:gd name="connsiteX17" fmla="*/ 245533 w 914400"/>
                <a:gd name="connsiteY17" fmla="*/ 57150 h 353499"/>
                <a:gd name="connsiteX18" fmla="*/ 256117 w 914400"/>
                <a:gd name="connsiteY18" fmla="*/ 48684 h 353499"/>
                <a:gd name="connsiteX19" fmla="*/ 275167 w 914400"/>
                <a:gd name="connsiteY19" fmla="*/ 42334 h 353499"/>
                <a:gd name="connsiteX20" fmla="*/ 281517 w 914400"/>
                <a:gd name="connsiteY20" fmla="*/ 40217 h 353499"/>
                <a:gd name="connsiteX21" fmla="*/ 287867 w 914400"/>
                <a:gd name="connsiteY21" fmla="*/ 38100 h 353499"/>
                <a:gd name="connsiteX22" fmla="*/ 306917 w 914400"/>
                <a:gd name="connsiteY22" fmla="*/ 27517 h 353499"/>
                <a:gd name="connsiteX23" fmla="*/ 328083 w 914400"/>
                <a:gd name="connsiteY23" fmla="*/ 29634 h 353499"/>
                <a:gd name="connsiteX24" fmla="*/ 340783 w 914400"/>
                <a:gd name="connsiteY24" fmla="*/ 33867 h 353499"/>
                <a:gd name="connsiteX25" fmla="*/ 347133 w 914400"/>
                <a:gd name="connsiteY25" fmla="*/ 35984 h 353499"/>
                <a:gd name="connsiteX26" fmla="*/ 353483 w 914400"/>
                <a:gd name="connsiteY26" fmla="*/ 42334 h 353499"/>
                <a:gd name="connsiteX27" fmla="*/ 378883 w 914400"/>
                <a:gd name="connsiteY27" fmla="*/ 52917 h 353499"/>
                <a:gd name="connsiteX28" fmla="*/ 385233 w 914400"/>
                <a:gd name="connsiteY28" fmla="*/ 55034 h 353499"/>
                <a:gd name="connsiteX29" fmla="*/ 391583 w 914400"/>
                <a:gd name="connsiteY29" fmla="*/ 57150 h 353499"/>
                <a:gd name="connsiteX30" fmla="*/ 408517 w 914400"/>
                <a:gd name="connsiteY30" fmla="*/ 63500 h 353499"/>
                <a:gd name="connsiteX31" fmla="*/ 548217 w 914400"/>
                <a:gd name="connsiteY31" fmla="*/ 65617 h 353499"/>
                <a:gd name="connsiteX32" fmla="*/ 554567 w 914400"/>
                <a:gd name="connsiteY32" fmla="*/ 67734 h 353499"/>
                <a:gd name="connsiteX33" fmla="*/ 567267 w 914400"/>
                <a:gd name="connsiteY33" fmla="*/ 76200 h 353499"/>
                <a:gd name="connsiteX34" fmla="*/ 573617 w 914400"/>
                <a:gd name="connsiteY34" fmla="*/ 78317 h 353499"/>
                <a:gd name="connsiteX35" fmla="*/ 586317 w 914400"/>
                <a:gd name="connsiteY35" fmla="*/ 84667 h 353499"/>
                <a:gd name="connsiteX36" fmla="*/ 635000 w 914400"/>
                <a:gd name="connsiteY36" fmla="*/ 82550 h 353499"/>
                <a:gd name="connsiteX37" fmla="*/ 641350 w 914400"/>
                <a:gd name="connsiteY37" fmla="*/ 80434 h 353499"/>
                <a:gd name="connsiteX38" fmla="*/ 654050 w 914400"/>
                <a:gd name="connsiteY38" fmla="*/ 78317 h 353499"/>
                <a:gd name="connsiteX39" fmla="*/ 690033 w 914400"/>
                <a:gd name="connsiteY39" fmla="*/ 80434 h 353499"/>
                <a:gd name="connsiteX40" fmla="*/ 696383 w 914400"/>
                <a:gd name="connsiteY40" fmla="*/ 84667 h 353499"/>
                <a:gd name="connsiteX41" fmla="*/ 709083 w 914400"/>
                <a:gd name="connsiteY41" fmla="*/ 88900 h 353499"/>
                <a:gd name="connsiteX42" fmla="*/ 715433 w 914400"/>
                <a:gd name="connsiteY42" fmla="*/ 91017 h 353499"/>
                <a:gd name="connsiteX43" fmla="*/ 726017 w 914400"/>
                <a:gd name="connsiteY43" fmla="*/ 97367 h 353499"/>
                <a:gd name="connsiteX44" fmla="*/ 732367 w 914400"/>
                <a:gd name="connsiteY44" fmla="*/ 99484 h 353499"/>
                <a:gd name="connsiteX45" fmla="*/ 747183 w 914400"/>
                <a:gd name="connsiteY45" fmla="*/ 103717 h 353499"/>
                <a:gd name="connsiteX46" fmla="*/ 759883 w 914400"/>
                <a:gd name="connsiteY46" fmla="*/ 110067 h 353499"/>
                <a:gd name="connsiteX47" fmla="*/ 770467 w 914400"/>
                <a:gd name="connsiteY47" fmla="*/ 116417 h 353499"/>
                <a:gd name="connsiteX48" fmla="*/ 781050 w 914400"/>
                <a:gd name="connsiteY48" fmla="*/ 124884 h 353499"/>
                <a:gd name="connsiteX49" fmla="*/ 789517 w 914400"/>
                <a:gd name="connsiteY49" fmla="*/ 129117 h 353499"/>
                <a:gd name="connsiteX50" fmla="*/ 795867 w 914400"/>
                <a:gd name="connsiteY50" fmla="*/ 135467 h 353499"/>
                <a:gd name="connsiteX51" fmla="*/ 802217 w 914400"/>
                <a:gd name="connsiteY51" fmla="*/ 137584 h 353499"/>
                <a:gd name="connsiteX52" fmla="*/ 808567 w 914400"/>
                <a:gd name="connsiteY52" fmla="*/ 141817 h 353499"/>
                <a:gd name="connsiteX53" fmla="*/ 812800 w 914400"/>
                <a:gd name="connsiteY53" fmla="*/ 148167 h 353499"/>
                <a:gd name="connsiteX54" fmla="*/ 823383 w 914400"/>
                <a:gd name="connsiteY54" fmla="*/ 156634 h 353499"/>
                <a:gd name="connsiteX55" fmla="*/ 831850 w 914400"/>
                <a:gd name="connsiteY55" fmla="*/ 169334 h 353499"/>
                <a:gd name="connsiteX56" fmla="*/ 833967 w 914400"/>
                <a:gd name="connsiteY56" fmla="*/ 177800 h 353499"/>
                <a:gd name="connsiteX57" fmla="*/ 838200 w 914400"/>
                <a:gd name="connsiteY57" fmla="*/ 182034 h 353499"/>
                <a:gd name="connsiteX58" fmla="*/ 840317 w 914400"/>
                <a:gd name="connsiteY58" fmla="*/ 190500 h 353499"/>
                <a:gd name="connsiteX59" fmla="*/ 844550 w 914400"/>
                <a:gd name="connsiteY59" fmla="*/ 196850 h 353499"/>
                <a:gd name="connsiteX60" fmla="*/ 848783 w 914400"/>
                <a:gd name="connsiteY60" fmla="*/ 209550 h 353499"/>
                <a:gd name="connsiteX61" fmla="*/ 853017 w 914400"/>
                <a:gd name="connsiteY61" fmla="*/ 222250 h 353499"/>
                <a:gd name="connsiteX62" fmla="*/ 855133 w 914400"/>
                <a:gd name="connsiteY62" fmla="*/ 228600 h 353499"/>
                <a:gd name="connsiteX63" fmla="*/ 861483 w 914400"/>
                <a:gd name="connsiteY63" fmla="*/ 239184 h 353499"/>
                <a:gd name="connsiteX64" fmla="*/ 867833 w 914400"/>
                <a:gd name="connsiteY64" fmla="*/ 260350 h 353499"/>
                <a:gd name="connsiteX65" fmla="*/ 878417 w 914400"/>
                <a:gd name="connsiteY65" fmla="*/ 287867 h 353499"/>
                <a:gd name="connsiteX66" fmla="*/ 884767 w 914400"/>
                <a:gd name="connsiteY66" fmla="*/ 309034 h 353499"/>
                <a:gd name="connsiteX67" fmla="*/ 889000 w 914400"/>
                <a:gd name="connsiteY67" fmla="*/ 317500 h 353499"/>
                <a:gd name="connsiteX68" fmla="*/ 899583 w 914400"/>
                <a:gd name="connsiteY68" fmla="*/ 330200 h 353499"/>
                <a:gd name="connsiteX69" fmla="*/ 908050 w 914400"/>
                <a:gd name="connsiteY69" fmla="*/ 349250 h 353499"/>
                <a:gd name="connsiteX70" fmla="*/ 914400 w 914400"/>
                <a:gd name="connsiteY70" fmla="*/ 353484 h 353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14400" h="353499">
                  <a:moveTo>
                    <a:pt x="0" y="0"/>
                  </a:moveTo>
                  <a:cubicBezTo>
                    <a:pt x="2339" y="292"/>
                    <a:pt x="18130" y="1142"/>
                    <a:pt x="23283" y="4234"/>
                  </a:cubicBezTo>
                  <a:cubicBezTo>
                    <a:pt x="24994" y="5261"/>
                    <a:pt x="26106" y="7056"/>
                    <a:pt x="27517" y="8467"/>
                  </a:cubicBezTo>
                  <a:cubicBezTo>
                    <a:pt x="28222" y="10584"/>
                    <a:pt x="28485" y="12904"/>
                    <a:pt x="29633" y="14817"/>
                  </a:cubicBezTo>
                  <a:cubicBezTo>
                    <a:pt x="30660" y="16528"/>
                    <a:pt x="32620" y="17492"/>
                    <a:pt x="33867" y="19050"/>
                  </a:cubicBezTo>
                  <a:cubicBezTo>
                    <a:pt x="44558" y="32413"/>
                    <a:pt x="32103" y="19402"/>
                    <a:pt x="42333" y="29634"/>
                  </a:cubicBezTo>
                  <a:cubicBezTo>
                    <a:pt x="43039" y="31751"/>
                    <a:pt x="43452" y="33988"/>
                    <a:pt x="44450" y="35984"/>
                  </a:cubicBezTo>
                  <a:cubicBezTo>
                    <a:pt x="46285" y="39654"/>
                    <a:pt x="49634" y="43941"/>
                    <a:pt x="52917" y="46567"/>
                  </a:cubicBezTo>
                  <a:cubicBezTo>
                    <a:pt x="54904" y="48156"/>
                    <a:pt x="57150" y="49389"/>
                    <a:pt x="59267" y="50800"/>
                  </a:cubicBezTo>
                  <a:cubicBezTo>
                    <a:pt x="60762" y="53042"/>
                    <a:pt x="64718" y="59877"/>
                    <a:pt x="67733" y="61384"/>
                  </a:cubicBezTo>
                  <a:cubicBezTo>
                    <a:pt x="75210" y="65123"/>
                    <a:pt x="81308" y="65457"/>
                    <a:pt x="88900" y="67734"/>
                  </a:cubicBezTo>
                  <a:cubicBezTo>
                    <a:pt x="110442" y="74196"/>
                    <a:pt x="92780" y="70864"/>
                    <a:pt x="118533" y="74084"/>
                  </a:cubicBezTo>
                  <a:cubicBezTo>
                    <a:pt x="120650" y="74789"/>
                    <a:pt x="122695" y="75762"/>
                    <a:pt x="124883" y="76200"/>
                  </a:cubicBezTo>
                  <a:cubicBezTo>
                    <a:pt x="149012" y="81025"/>
                    <a:pt x="160077" y="77468"/>
                    <a:pt x="190500" y="76200"/>
                  </a:cubicBezTo>
                  <a:cubicBezTo>
                    <a:pt x="194733" y="74789"/>
                    <a:pt x="198871" y="73049"/>
                    <a:pt x="203200" y="71967"/>
                  </a:cubicBezTo>
                  <a:cubicBezTo>
                    <a:pt x="215993" y="68768"/>
                    <a:pt x="208912" y="70769"/>
                    <a:pt x="224367" y="65617"/>
                  </a:cubicBezTo>
                  <a:cubicBezTo>
                    <a:pt x="226484" y="64911"/>
                    <a:pt x="228721" y="64498"/>
                    <a:pt x="230717" y="63500"/>
                  </a:cubicBezTo>
                  <a:cubicBezTo>
                    <a:pt x="241179" y="58269"/>
                    <a:pt x="236190" y="60265"/>
                    <a:pt x="245533" y="57150"/>
                  </a:cubicBezTo>
                  <a:cubicBezTo>
                    <a:pt x="249052" y="53632"/>
                    <a:pt x="251311" y="50820"/>
                    <a:pt x="256117" y="48684"/>
                  </a:cubicBezTo>
                  <a:cubicBezTo>
                    <a:pt x="256142" y="48673"/>
                    <a:pt x="271979" y="43397"/>
                    <a:pt x="275167" y="42334"/>
                  </a:cubicBezTo>
                  <a:lnTo>
                    <a:pt x="281517" y="40217"/>
                  </a:lnTo>
                  <a:cubicBezTo>
                    <a:pt x="283634" y="39511"/>
                    <a:pt x="286010" y="39338"/>
                    <a:pt x="287867" y="38100"/>
                  </a:cubicBezTo>
                  <a:cubicBezTo>
                    <a:pt x="302424" y="28396"/>
                    <a:pt x="295740" y="31243"/>
                    <a:pt x="306917" y="27517"/>
                  </a:cubicBezTo>
                  <a:cubicBezTo>
                    <a:pt x="313972" y="28223"/>
                    <a:pt x="321114" y="28327"/>
                    <a:pt x="328083" y="29634"/>
                  </a:cubicBezTo>
                  <a:cubicBezTo>
                    <a:pt x="332469" y="30456"/>
                    <a:pt x="336550" y="32456"/>
                    <a:pt x="340783" y="33867"/>
                  </a:cubicBezTo>
                  <a:lnTo>
                    <a:pt x="347133" y="35984"/>
                  </a:lnTo>
                  <a:cubicBezTo>
                    <a:pt x="349250" y="38101"/>
                    <a:pt x="350992" y="40674"/>
                    <a:pt x="353483" y="42334"/>
                  </a:cubicBezTo>
                  <a:cubicBezTo>
                    <a:pt x="361830" y="47899"/>
                    <a:pt x="369560" y="49809"/>
                    <a:pt x="378883" y="52917"/>
                  </a:cubicBezTo>
                  <a:lnTo>
                    <a:pt x="385233" y="55034"/>
                  </a:lnTo>
                  <a:lnTo>
                    <a:pt x="391583" y="57150"/>
                  </a:lnTo>
                  <a:cubicBezTo>
                    <a:pt x="398439" y="61721"/>
                    <a:pt x="398956" y="63231"/>
                    <a:pt x="408517" y="63500"/>
                  </a:cubicBezTo>
                  <a:cubicBezTo>
                    <a:pt x="455071" y="64811"/>
                    <a:pt x="501650" y="64911"/>
                    <a:pt x="548217" y="65617"/>
                  </a:cubicBezTo>
                  <a:cubicBezTo>
                    <a:pt x="550334" y="66323"/>
                    <a:pt x="552617" y="66650"/>
                    <a:pt x="554567" y="67734"/>
                  </a:cubicBezTo>
                  <a:cubicBezTo>
                    <a:pt x="559014" y="70205"/>
                    <a:pt x="562440" y="74591"/>
                    <a:pt x="567267" y="76200"/>
                  </a:cubicBezTo>
                  <a:cubicBezTo>
                    <a:pt x="569384" y="76906"/>
                    <a:pt x="571621" y="77319"/>
                    <a:pt x="573617" y="78317"/>
                  </a:cubicBezTo>
                  <a:cubicBezTo>
                    <a:pt x="590030" y="86524"/>
                    <a:pt x="570356" y="79346"/>
                    <a:pt x="586317" y="84667"/>
                  </a:cubicBezTo>
                  <a:cubicBezTo>
                    <a:pt x="602545" y="83961"/>
                    <a:pt x="618805" y="83796"/>
                    <a:pt x="635000" y="82550"/>
                  </a:cubicBezTo>
                  <a:cubicBezTo>
                    <a:pt x="637225" y="82379"/>
                    <a:pt x="639172" y="80918"/>
                    <a:pt x="641350" y="80434"/>
                  </a:cubicBezTo>
                  <a:cubicBezTo>
                    <a:pt x="645540" y="79503"/>
                    <a:pt x="649817" y="79023"/>
                    <a:pt x="654050" y="78317"/>
                  </a:cubicBezTo>
                  <a:cubicBezTo>
                    <a:pt x="666044" y="79023"/>
                    <a:pt x="678151" y="78652"/>
                    <a:pt x="690033" y="80434"/>
                  </a:cubicBezTo>
                  <a:cubicBezTo>
                    <a:pt x="692549" y="80811"/>
                    <a:pt x="694058" y="83634"/>
                    <a:pt x="696383" y="84667"/>
                  </a:cubicBezTo>
                  <a:cubicBezTo>
                    <a:pt x="700461" y="86479"/>
                    <a:pt x="704850" y="87489"/>
                    <a:pt x="709083" y="88900"/>
                  </a:cubicBezTo>
                  <a:cubicBezTo>
                    <a:pt x="711200" y="89606"/>
                    <a:pt x="713520" y="89869"/>
                    <a:pt x="715433" y="91017"/>
                  </a:cubicBezTo>
                  <a:cubicBezTo>
                    <a:pt x="718961" y="93134"/>
                    <a:pt x="722337" y="95527"/>
                    <a:pt x="726017" y="97367"/>
                  </a:cubicBezTo>
                  <a:cubicBezTo>
                    <a:pt x="728013" y="98365"/>
                    <a:pt x="730222" y="98871"/>
                    <a:pt x="732367" y="99484"/>
                  </a:cubicBezTo>
                  <a:cubicBezTo>
                    <a:pt x="735538" y="100390"/>
                    <a:pt x="743795" y="102023"/>
                    <a:pt x="747183" y="103717"/>
                  </a:cubicBezTo>
                  <a:cubicBezTo>
                    <a:pt x="763596" y="111924"/>
                    <a:pt x="743922" y="104746"/>
                    <a:pt x="759883" y="110067"/>
                  </a:cubicBezTo>
                  <a:cubicBezTo>
                    <a:pt x="768153" y="118335"/>
                    <a:pt x="759476" y="110921"/>
                    <a:pt x="770467" y="116417"/>
                  </a:cubicBezTo>
                  <a:cubicBezTo>
                    <a:pt x="785855" y="124111"/>
                    <a:pt x="769231" y="117004"/>
                    <a:pt x="781050" y="124884"/>
                  </a:cubicBezTo>
                  <a:cubicBezTo>
                    <a:pt x="783675" y="126634"/>
                    <a:pt x="786695" y="127706"/>
                    <a:pt x="789517" y="129117"/>
                  </a:cubicBezTo>
                  <a:cubicBezTo>
                    <a:pt x="791634" y="131234"/>
                    <a:pt x="793376" y="133807"/>
                    <a:pt x="795867" y="135467"/>
                  </a:cubicBezTo>
                  <a:cubicBezTo>
                    <a:pt x="797723" y="136705"/>
                    <a:pt x="800221" y="136586"/>
                    <a:pt x="802217" y="137584"/>
                  </a:cubicBezTo>
                  <a:cubicBezTo>
                    <a:pt x="804492" y="138722"/>
                    <a:pt x="806450" y="140406"/>
                    <a:pt x="808567" y="141817"/>
                  </a:cubicBezTo>
                  <a:cubicBezTo>
                    <a:pt x="809978" y="143934"/>
                    <a:pt x="811001" y="146368"/>
                    <a:pt x="812800" y="148167"/>
                  </a:cubicBezTo>
                  <a:cubicBezTo>
                    <a:pt x="821138" y="156505"/>
                    <a:pt x="817094" y="148249"/>
                    <a:pt x="823383" y="156634"/>
                  </a:cubicBezTo>
                  <a:cubicBezTo>
                    <a:pt x="826436" y="160704"/>
                    <a:pt x="831850" y="169334"/>
                    <a:pt x="831850" y="169334"/>
                  </a:cubicBezTo>
                  <a:cubicBezTo>
                    <a:pt x="832556" y="172156"/>
                    <a:pt x="832666" y="175198"/>
                    <a:pt x="833967" y="177800"/>
                  </a:cubicBezTo>
                  <a:cubicBezTo>
                    <a:pt x="834860" y="179585"/>
                    <a:pt x="837307" y="180249"/>
                    <a:pt x="838200" y="182034"/>
                  </a:cubicBezTo>
                  <a:cubicBezTo>
                    <a:pt x="839501" y="184636"/>
                    <a:pt x="839171" y="187826"/>
                    <a:pt x="840317" y="190500"/>
                  </a:cubicBezTo>
                  <a:cubicBezTo>
                    <a:pt x="841319" y="192838"/>
                    <a:pt x="843517" y="194525"/>
                    <a:pt x="844550" y="196850"/>
                  </a:cubicBezTo>
                  <a:cubicBezTo>
                    <a:pt x="846362" y="200928"/>
                    <a:pt x="847372" y="205317"/>
                    <a:pt x="848783" y="209550"/>
                  </a:cubicBezTo>
                  <a:lnTo>
                    <a:pt x="853017" y="222250"/>
                  </a:lnTo>
                  <a:cubicBezTo>
                    <a:pt x="853722" y="224367"/>
                    <a:pt x="853985" y="226687"/>
                    <a:pt x="855133" y="228600"/>
                  </a:cubicBezTo>
                  <a:lnTo>
                    <a:pt x="861483" y="239184"/>
                  </a:lnTo>
                  <a:cubicBezTo>
                    <a:pt x="863002" y="245257"/>
                    <a:pt x="865259" y="255202"/>
                    <a:pt x="867833" y="260350"/>
                  </a:cubicBezTo>
                  <a:cubicBezTo>
                    <a:pt x="874367" y="273417"/>
                    <a:pt x="872540" y="268764"/>
                    <a:pt x="878417" y="287867"/>
                  </a:cubicBezTo>
                  <a:cubicBezTo>
                    <a:pt x="880850" y="295775"/>
                    <a:pt x="880786" y="301073"/>
                    <a:pt x="884767" y="309034"/>
                  </a:cubicBezTo>
                  <a:cubicBezTo>
                    <a:pt x="886178" y="311856"/>
                    <a:pt x="887166" y="314933"/>
                    <a:pt x="889000" y="317500"/>
                  </a:cubicBezTo>
                  <a:cubicBezTo>
                    <a:pt x="894866" y="325712"/>
                    <a:pt x="895630" y="321306"/>
                    <a:pt x="899583" y="330200"/>
                  </a:cubicBezTo>
                  <a:cubicBezTo>
                    <a:pt x="905458" y="343417"/>
                    <a:pt x="900865" y="340268"/>
                    <a:pt x="908050" y="349250"/>
                  </a:cubicBezTo>
                  <a:cubicBezTo>
                    <a:pt x="911836" y="353983"/>
                    <a:pt x="910622" y="353484"/>
                    <a:pt x="914400" y="353484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Freeform 183"/>
            <p:cNvSpPr/>
            <p:nvPr/>
          </p:nvSpPr>
          <p:spPr>
            <a:xfrm>
              <a:off x="3293881" y="5020469"/>
              <a:ext cx="917575" cy="125517"/>
            </a:xfrm>
            <a:custGeom>
              <a:avLst/>
              <a:gdLst>
                <a:gd name="connsiteX0" fmla="*/ 0 w 917575"/>
                <a:gd name="connsiteY0" fmla="*/ 0 h 125517"/>
                <a:gd name="connsiteX1" fmla="*/ 14288 w 917575"/>
                <a:gd name="connsiteY1" fmla="*/ 1587 h 125517"/>
                <a:gd name="connsiteX2" fmla="*/ 19050 w 917575"/>
                <a:gd name="connsiteY2" fmla="*/ 4762 h 125517"/>
                <a:gd name="connsiteX3" fmla="*/ 25400 w 917575"/>
                <a:gd name="connsiteY3" fmla="*/ 6350 h 125517"/>
                <a:gd name="connsiteX4" fmla="*/ 36513 w 917575"/>
                <a:gd name="connsiteY4" fmla="*/ 12700 h 125517"/>
                <a:gd name="connsiteX5" fmla="*/ 41275 w 917575"/>
                <a:gd name="connsiteY5" fmla="*/ 14287 h 125517"/>
                <a:gd name="connsiteX6" fmla="*/ 46038 w 917575"/>
                <a:gd name="connsiteY6" fmla="*/ 17462 h 125517"/>
                <a:gd name="connsiteX7" fmla="*/ 50800 w 917575"/>
                <a:gd name="connsiteY7" fmla="*/ 19050 h 125517"/>
                <a:gd name="connsiteX8" fmla="*/ 60325 w 917575"/>
                <a:gd name="connsiteY8" fmla="*/ 25400 h 125517"/>
                <a:gd name="connsiteX9" fmla="*/ 73025 w 917575"/>
                <a:gd name="connsiteY9" fmla="*/ 30162 h 125517"/>
                <a:gd name="connsiteX10" fmla="*/ 92075 w 917575"/>
                <a:gd name="connsiteY10" fmla="*/ 36512 h 125517"/>
                <a:gd name="connsiteX11" fmla="*/ 101600 w 917575"/>
                <a:gd name="connsiteY11" fmla="*/ 39687 h 125517"/>
                <a:gd name="connsiteX12" fmla="*/ 107950 w 917575"/>
                <a:gd name="connsiteY12" fmla="*/ 41275 h 125517"/>
                <a:gd name="connsiteX13" fmla="*/ 112713 w 917575"/>
                <a:gd name="connsiteY13" fmla="*/ 42862 h 125517"/>
                <a:gd name="connsiteX14" fmla="*/ 122238 w 917575"/>
                <a:gd name="connsiteY14" fmla="*/ 44450 h 125517"/>
                <a:gd name="connsiteX15" fmla="*/ 165100 w 917575"/>
                <a:gd name="connsiteY15" fmla="*/ 42862 h 125517"/>
                <a:gd name="connsiteX16" fmla="*/ 177800 w 917575"/>
                <a:gd name="connsiteY16" fmla="*/ 39687 h 125517"/>
                <a:gd name="connsiteX17" fmla="*/ 187325 w 917575"/>
                <a:gd name="connsiteY17" fmla="*/ 38100 h 125517"/>
                <a:gd name="connsiteX18" fmla="*/ 215900 w 917575"/>
                <a:gd name="connsiteY18" fmla="*/ 33337 h 125517"/>
                <a:gd name="connsiteX19" fmla="*/ 260350 w 917575"/>
                <a:gd name="connsiteY19" fmla="*/ 30162 h 125517"/>
                <a:gd name="connsiteX20" fmla="*/ 269875 w 917575"/>
                <a:gd name="connsiteY20" fmla="*/ 28575 h 125517"/>
                <a:gd name="connsiteX21" fmla="*/ 284163 w 917575"/>
                <a:gd name="connsiteY21" fmla="*/ 26987 h 125517"/>
                <a:gd name="connsiteX22" fmla="*/ 290513 w 917575"/>
                <a:gd name="connsiteY22" fmla="*/ 25400 h 125517"/>
                <a:gd name="connsiteX23" fmla="*/ 296863 w 917575"/>
                <a:gd name="connsiteY23" fmla="*/ 22225 h 125517"/>
                <a:gd name="connsiteX24" fmla="*/ 328613 w 917575"/>
                <a:gd name="connsiteY24" fmla="*/ 19050 h 125517"/>
                <a:gd name="connsiteX25" fmla="*/ 366713 w 917575"/>
                <a:gd name="connsiteY25" fmla="*/ 19050 h 125517"/>
                <a:gd name="connsiteX26" fmla="*/ 373063 w 917575"/>
                <a:gd name="connsiteY26" fmla="*/ 22225 h 125517"/>
                <a:gd name="connsiteX27" fmla="*/ 385763 w 917575"/>
                <a:gd name="connsiteY27" fmla="*/ 30162 h 125517"/>
                <a:gd name="connsiteX28" fmla="*/ 392113 w 917575"/>
                <a:gd name="connsiteY28" fmla="*/ 34925 h 125517"/>
                <a:gd name="connsiteX29" fmla="*/ 409575 w 917575"/>
                <a:gd name="connsiteY29" fmla="*/ 42862 h 125517"/>
                <a:gd name="connsiteX30" fmla="*/ 419100 w 917575"/>
                <a:gd name="connsiteY30" fmla="*/ 49212 h 125517"/>
                <a:gd name="connsiteX31" fmla="*/ 425450 w 917575"/>
                <a:gd name="connsiteY31" fmla="*/ 52387 h 125517"/>
                <a:gd name="connsiteX32" fmla="*/ 430213 w 917575"/>
                <a:gd name="connsiteY32" fmla="*/ 57150 h 125517"/>
                <a:gd name="connsiteX33" fmla="*/ 438150 w 917575"/>
                <a:gd name="connsiteY33" fmla="*/ 58737 h 125517"/>
                <a:gd name="connsiteX34" fmla="*/ 444500 w 917575"/>
                <a:gd name="connsiteY34" fmla="*/ 60325 h 125517"/>
                <a:gd name="connsiteX35" fmla="*/ 457200 w 917575"/>
                <a:gd name="connsiteY35" fmla="*/ 65087 h 125517"/>
                <a:gd name="connsiteX36" fmla="*/ 482600 w 917575"/>
                <a:gd name="connsiteY36" fmla="*/ 58737 h 125517"/>
                <a:gd name="connsiteX37" fmla="*/ 498475 w 917575"/>
                <a:gd name="connsiteY37" fmla="*/ 49212 h 125517"/>
                <a:gd name="connsiteX38" fmla="*/ 504825 w 917575"/>
                <a:gd name="connsiteY38" fmla="*/ 46037 h 125517"/>
                <a:gd name="connsiteX39" fmla="*/ 517525 w 917575"/>
                <a:gd name="connsiteY39" fmla="*/ 38100 h 125517"/>
                <a:gd name="connsiteX40" fmla="*/ 523875 w 917575"/>
                <a:gd name="connsiteY40" fmla="*/ 34925 h 125517"/>
                <a:gd name="connsiteX41" fmla="*/ 531813 w 917575"/>
                <a:gd name="connsiteY41" fmla="*/ 31750 h 125517"/>
                <a:gd name="connsiteX42" fmla="*/ 539750 w 917575"/>
                <a:gd name="connsiteY42" fmla="*/ 26987 h 125517"/>
                <a:gd name="connsiteX43" fmla="*/ 547688 w 917575"/>
                <a:gd name="connsiteY43" fmla="*/ 25400 h 125517"/>
                <a:gd name="connsiteX44" fmla="*/ 557213 w 917575"/>
                <a:gd name="connsiteY44" fmla="*/ 22225 h 125517"/>
                <a:gd name="connsiteX45" fmla="*/ 563563 w 917575"/>
                <a:gd name="connsiteY45" fmla="*/ 20637 h 125517"/>
                <a:gd name="connsiteX46" fmla="*/ 573088 w 917575"/>
                <a:gd name="connsiteY46" fmla="*/ 17462 h 125517"/>
                <a:gd name="connsiteX47" fmla="*/ 581025 w 917575"/>
                <a:gd name="connsiteY47" fmla="*/ 15875 h 125517"/>
                <a:gd name="connsiteX48" fmla="*/ 595313 w 917575"/>
                <a:gd name="connsiteY48" fmla="*/ 17462 h 125517"/>
                <a:gd name="connsiteX49" fmla="*/ 600075 w 917575"/>
                <a:gd name="connsiteY49" fmla="*/ 20637 h 125517"/>
                <a:gd name="connsiteX50" fmla="*/ 612775 w 917575"/>
                <a:gd name="connsiteY50" fmla="*/ 25400 h 125517"/>
                <a:gd name="connsiteX51" fmla="*/ 615950 w 917575"/>
                <a:gd name="connsiteY51" fmla="*/ 30162 h 125517"/>
                <a:gd name="connsiteX52" fmla="*/ 627063 w 917575"/>
                <a:gd name="connsiteY52" fmla="*/ 34925 h 125517"/>
                <a:gd name="connsiteX53" fmla="*/ 636588 w 917575"/>
                <a:gd name="connsiteY53" fmla="*/ 39687 h 125517"/>
                <a:gd name="connsiteX54" fmla="*/ 639763 w 917575"/>
                <a:gd name="connsiteY54" fmla="*/ 44450 h 125517"/>
                <a:gd name="connsiteX55" fmla="*/ 654050 w 917575"/>
                <a:gd name="connsiteY55" fmla="*/ 49212 h 125517"/>
                <a:gd name="connsiteX56" fmla="*/ 663575 w 917575"/>
                <a:gd name="connsiteY56" fmla="*/ 52387 h 125517"/>
                <a:gd name="connsiteX57" fmla="*/ 681038 w 917575"/>
                <a:gd name="connsiteY57" fmla="*/ 55562 h 125517"/>
                <a:gd name="connsiteX58" fmla="*/ 715963 w 917575"/>
                <a:gd name="connsiteY58" fmla="*/ 50800 h 125517"/>
                <a:gd name="connsiteX59" fmla="*/ 728663 w 917575"/>
                <a:gd name="connsiteY59" fmla="*/ 47625 h 125517"/>
                <a:gd name="connsiteX60" fmla="*/ 733425 w 917575"/>
                <a:gd name="connsiteY60" fmla="*/ 44450 h 125517"/>
                <a:gd name="connsiteX61" fmla="*/ 741363 w 917575"/>
                <a:gd name="connsiteY61" fmla="*/ 42862 h 125517"/>
                <a:gd name="connsiteX62" fmla="*/ 758825 w 917575"/>
                <a:gd name="connsiteY62" fmla="*/ 38100 h 125517"/>
                <a:gd name="connsiteX63" fmla="*/ 787400 w 917575"/>
                <a:gd name="connsiteY63" fmla="*/ 31750 h 125517"/>
                <a:gd name="connsiteX64" fmla="*/ 798513 w 917575"/>
                <a:gd name="connsiteY64" fmla="*/ 28575 h 125517"/>
                <a:gd name="connsiteX65" fmla="*/ 803275 w 917575"/>
                <a:gd name="connsiteY65" fmla="*/ 30162 h 125517"/>
                <a:gd name="connsiteX66" fmla="*/ 811213 w 917575"/>
                <a:gd name="connsiteY66" fmla="*/ 38100 h 125517"/>
                <a:gd name="connsiteX67" fmla="*/ 819150 w 917575"/>
                <a:gd name="connsiteY67" fmla="*/ 47625 h 125517"/>
                <a:gd name="connsiteX68" fmla="*/ 828675 w 917575"/>
                <a:gd name="connsiteY68" fmla="*/ 53975 h 125517"/>
                <a:gd name="connsiteX69" fmla="*/ 833438 w 917575"/>
                <a:gd name="connsiteY69" fmla="*/ 58737 h 125517"/>
                <a:gd name="connsiteX70" fmla="*/ 838200 w 917575"/>
                <a:gd name="connsiteY70" fmla="*/ 65087 h 125517"/>
                <a:gd name="connsiteX71" fmla="*/ 846138 w 917575"/>
                <a:gd name="connsiteY71" fmla="*/ 69850 h 125517"/>
                <a:gd name="connsiteX72" fmla="*/ 850900 w 917575"/>
                <a:gd name="connsiteY72" fmla="*/ 74612 h 125517"/>
                <a:gd name="connsiteX73" fmla="*/ 860425 w 917575"/>
                <a:gd name="connsiteY73" fmla="*/ 79375 h 125517"/>
                <a:gd name="connsiteX74" fmla="*/ 866775 w 917575"/>
                <a:gd name="connsiteY74" fmla="*/ 85725 h 125517"/>
                <a:gd name="connsiteX75" fmla="*/ 876300 w 917575"/>
                <a:gd name="connsiteY75" fmla="*/ 90487 h 125517"/>
                <a:gd name="connsiteX76" fmla="*/ 885825 w 917575"/>
                <a:gd name="connsiteY76" fmla="*/ 96837 h 125517"/>
                <a:gd name="connsiteX77" fmla="*/ 892175 w 917575"/>
                <a:gd name="connsiteY77" fmla="*/ 100012 h 125517"/>
                <a:gd name="connsiteX78" fmla="*/ 896938 w 917575"/>
                <a:gd name="connsiteY78" fmla="*/ 104775 h 125517"/>
                <a:gd name="connsiteX79" fmla="*/ 901700 w 917575"/>
                <a:gd name="connsiteY79" fmla="*/ 107950 h 125517"/>
                <a:gd name="connsiteX80" fmla="*/ 908050 w 917575"/>
                <a:gd name="connsiteY80" fmla="*/ 117475 h 125517"/>
                <a:gd name="connsiteX81" fmla="*/ 915988 w 917575"/>
                <a:gd name="connsiteY81" fmla="*/ 125412 h 125517"/>
                <a:gd name="connsiteX82" fmla="*/ 917575 w 917575"/>
                <a:gd name="connsiteY82" fmla="*/ 125412 h 125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917575" h="125517">
                  <a:moveTo>
                    <a:pt x="0" y="0"/>
                  </a:moveTo>
                  <a:cubicBezTo>
                    <a:pt x="4763" y="529"/>
                    <a:pt x="9639" y="425"/>
                    <a:pt x="14288" y="1587"/>
                  </a:cubicBezTo>
                  <a:cubicBezTo>
                    <a:pt x="16139" y="2050"/>
                    <a:pt x="17296" y="4010"/>
                    <a:pt x="19050" y="4762"/>
                  </a:cubicBezTo>
                  <a:cubicBezTo>
                    <a:pt x="21055" y="5622"/>
                    <a:pt x="23357" y="5584"/>
                    <a:pt x="25400" y="6350"/>
                  </a:cubicBezTo>
                  <a:cubicBezTo>
                    <a:pt x="36536" y="10527"/>
                    <a:pt x="27298" y="8093"/>
                    <a:pt x="36513" y="12700"/>
                  </a:cubicBezTo>
                  <a:cubicBezTo>
                    <a:pt x="38010" y="13448"/>
                    <a:pt x="39688" y="13758"/>
                    <a:pt x="41275" y="14287"/>
                  </a:cubicBezTo>
                  <a:cubicBezTo>
                    <a:pt x="42863" y="15345"/>
                    <a:pt x="44331" y="16609"/>
                    <a:pt x="46038" y="17462"/>
                  </a:cubicBezTo>
                  <a:cubicBezTo>
                    <a:pt x="47535" y="18210"/>
                    <a:pt x="49337" y="18237"/>
                    <a:pt x="50800" y="19050"/>
                  </a:cubicBezTo>
                  <a:cubicBezTo>
                    <a:pt x="54136" y="20903"/>
                    <a:pt x="56705" y="24194"/>
                    <a:pt x="60325" y="25400"/>
                  </a:cubicBezTo>
                  <a:cubicBezTo>
                    <a:pt x="74450" y="30106"/>
                    <a:pt x="52197" y="22588"/>
                    <a:pt x="73025" y="30162"/>
                  </a:cubicBezTo>
                  <a:cubicBezTo>
                    <a:pt x="79297" y="32443"/>
                    <a:pt x="85738" y="34400"/>
                    <a:pt x="92075" y="36512"/>
                  </a:cubicBezTo>
                  <a:cubicBezTo>
                    <a:pt x="92085" y="36515"/>
                    <a:pt x="101589" y="39684"/>
                    <a:pt x="101600" y="39687"/>
                  </a:cubicBezTo>
                  <a:cubicBezTo>
                    <a:pt x="103717" y="40216"/>
                    <a:pt x="105852" y="40676"/>
                    <a:pt x="107950" y="41275"/>
                  </a:cubicBezTo>
                  <a:cubicBezTo>
                    <a:pt x="109559" y="41735"/>
                    <a:pt x="111079" y="42499"/>
                    <a:pt x="112713" y="42862"/>
                  </a:cubicBezTo>
                  <a:cubicBezTo>
                    <a:pt x="115855" y="43560"/>
                    <a:pt x="119063" y="43921"/>
                    <a:pt x="122238" y="44450"/>
                  </a:cubicBezTo>
                  <a:cubicBezTo>
                    <a:pt x="136525" y="43921"/>
                    <a:pt x="150831" y="43754"/>
                    <a:pt x="165100" y="42862"/>
                  </a:cubicBezTo>
                  <a:cubicBezTo>
                    <a:pt x="174661" y="42264"/>
                    <a:pt x="170489" y="41312"/>
                    <a:pt x="177800" y="39687"/>
                  </a:cubicBezTo>
                  <a:cubicBezTo>
                    <a:pt x="180942" y="38989"/>
                    <a:pt x="184158" y="38676"/>
                    <a:pt x="187325" y="38100"/>
                  </a:cubicBezTo>
                  <a:cubicBezTo>
                    <a:pt x="196795" y="36378"/>
                    <a:pt x="206290" y="34173"/>
                    <a:pt x="215900" y="33337"/>
                  </a:cubicBezTo>
                  <a:cubicBezTo>
                    <a:pt x="237774" y="31435"/>
                    <a:pt x="240271" y="32393"/>
                    <a:pt x="260350" y="30162"/>
                  </a:cubicBezTo>
                  <a:cubicBezTo>
                    <a:pt x="263549" y="29807"/>
                    <a:pt x="266684" y="29000"/>
                    <a:pt x="269875" y="28575"/>
                  </a:cubicBezTo>
                  <a:cubicBezTo>
                    <a:pt x="274625" y="27942"/>
                    <a:pt x="279400" y="27516"/>
                    <a:pt x="284163" y="26987"/>
                  </a:cubicBezTo>
                  <a:cubicBezTo>
                    <a:pt x="286280" y="26458"/>
                    <a:pt x="288470" y="26166"/>
                    <a:pt x="290513" y="25400"/>
                  </a:cubicBezTo>
                  <a:cubicBezTo>
                    <a:pt x="292729" y="24569"/>
                    <a:pt x="294596" y="22905"/>
                    <a:pt x="296863" y="22225"/>
                  </a:cubicBezTo>
                  <a:cubicBezTo>
                    <a:pt x="303888" y="20117"/>
                    <a:pt x="325850" y="19247"/>
                    <a:pt x="328613" y="19050"/>
                  </a:cubicBezTo>
                  <a:cubicBezTo>
                    <a:pt x="343846" y="15241"/>
                    <a:pt x="339568" y="15656"/>
                    <a:pt x="366713" y="19050"/>
                  </a:cubicBezTo>
                  <a:cubicBezTo>
                    <a:pt x="369061" y="19344"/>
                    <a:pt x="371019" y="21033"/>
                    <a:pt x="373063" y="22225"/>
                  </a:cubicBezTo>
                  <a:cubicBezTo>
                    <a:pt x="377375" y="24740"/>
                    <a:pt x="381609" y="27393"/>
                    <a:pt x="385763" y="30162"/>
                  </a:cubicBezTo>
                  <a:cubicBezTo>
                    <a:pt x="387965" y="31630"/>
                    <a:pt x="389828" y="33592"/>
                    <a:pt x="392113" y="34925"/>
                  </a:cubicBezTo>
                  <a:cubicBezTo>
                    <a:pt x="401578" y="40446"/>
                    <a:pt x="401996" y="40336"/>
                    <a:pt x="409575" y="42862"/>
                  </a:cubicBezTo>
                  <a:cubicBezTo>
                    <a:pt x="412750" y="44979"/>
                    <a:pt x="415687" y="47505"/>
                    <a:pt x="419100" y="49212"/>
                  </a:cubicBezTo>
                  <a:cubicBezTo>
                    <a:pt x="421217" y="50270"/>
                    <a:pt x="423524" y="51011"/>
                    <a:pt x="425450" y="52387"/>
                  </a:cubicBezTo>
                  <a:cubicBezTo>
                    <a:pt x="427277" y="53692"/>
                    <a:pt x="428205" y="56146"/>
                    <a:pt x="430213" y="57150"/>
                  </a:cubicBezTo>
                  <a:cubicBezTo>
                    <a:pt x="432626" y="58357"/>
                    <a:pt x="435516" y="58152"/>
                    <a:pt x="438150" y="58737"/>
                  </a:cubicBezTo>
                  <a:cubicBezTo>
                    <a:pt x="440280" y="59210"/>
                    <a:pt x="442457" y="59559"/>
                    <a:pt x="444500" y="60325"/>
                  </a:cubicBezTo>
                  <a:cubicBezTo>
                    <a:pt x="461092" y="66548"/>
                    <a:pt x="440910" y="61016"/>
                    <a:pt x="457200" y="65087"/>
                  </a:cubicBezTo>
                  <a:cubicBezTo>
                    <a:pt x="464782" y="63571"/>
                    <a:pt x="475134" y="62183"/>
                    <a:pt x="482600" y="58737"/>
                  </a:cubicBezTo>
                  <a:cubicBezTo>
                    <a:pt x="498717" y="51298"/>
                    <a:pt x="488666" y="54817"/>
                    <a:pt x="498475" y="49212"/>
                  </a:cubicBezTo>
                  <a:cubicBezTo>
                    <a:pt x="500530" y="48038"/>
                    <a:pt x="502781" y="47229"/>
                    <a:pt x="504825" y="46037"/>
                  </a:cubicBezTo>
                  <a:cubicBezTo>
                    <a:pt x="509137" y="43522"/>
                    <a:pt x="513060" y="40333"/>
                    <a:pt x="517525" y="38100"/>
                  </a:cubicBezTo>
                  <a:cubicBezTo>
                    <a:pt x="519642" y="37042"/>
                    <a:pt x="521712" y="35886"/>
                    <a:pt x="523875" y="34925"/>
                  </a:cubicBezTo>
                  <a:cubicBezTo>
                    <a:pt x="526479" y="33768"/>
                    <a:pt x="529264" y="33025"/>
                    <a:pt x="531813" y="31750"/>
                  </a:cubicBezTo>
                  <a:cubicBezTo>
                    <a:pt x="534573" y="30370"/>
                    <a:pt x="536885" y="28133"/>
                    <a:pt x="539750" y="26987"/>
                  </a:cubicBezTo>
                  <a:cubicBezTo>
                    <a:pt x="542255" y="25985"/>
                    <a:pt x="545085" y="26110"/>
                    <a:pt x="547688" y="25400"/>
                  </a:cubicBezTo>
                  <a:cubicBezTo>
                    <a:pt x="550917" y="24520"/>
                    <a:pt x="553966" y="23037"/>
                    <a:pt x="557213" y="22225"/>
                  </a:cubicBezTo>
                  <a:cubicBezTo>
                    <a:pt x="559330" y="21696"/>
                    <a:pt x="561473" y="21264"/>
                    <a:pt x="563563" y="20637"/>
                  </a:cubicBezTo>
                  <a:cubicBezTo>
                    <a:pt x="566769" y="19675"/>
                    <a:pt x="569806" y="18118"/>
                    <a:pt x="573088" y="17462"/>
                  </a:cubicBezTo>
                  <a:lnTo>
                    <a:pt x="581025" y="15875"/>
                  </a:lnTo>
                  <a:cubicBezTo>
                    <a:pt x="585788" y="16404"/>
                    <a:pt x="590664" y="16300"/>
                    <a:pt x="595313" y="17462"/>
                  </a:cubicBezTo>
                  <a:cubicBezTo>
                    <a:pt x="597164" y="17925"/>
                    <a:pt x="598419" y="19690"/>
                    <a:pt x="600075" y="20637"/>
                  </a:cubicBezTo>
                  <a:cubicBezTo>
                    <a:pt x="606531" y="24326"/>
                    <a:pt x="605831" y="23663"/>
                    <a:pt x="612775" y="25400"/>
                  </a:cubicBezTo>
                  <a:cubicBezTo>
                    <a:pt x="613833" y="26987"/>
                    <a:pt x="614484" y="28941"/>
                    <a:pt x="615950" y="30162"/>
                  </a:cubicBezTo>
                  <a:cubicBezTo>
                    <a:pt x="620905" y="34291"/>
                    <a:pt x="622100" y="32443"/>
                    <a:pt x="627063" y="34925"/>
                  </a:cubicBezTo>
                  <a:cubicBezTo>
                    <a:pt x="639365" y="41077"/>
                    <a:pt x="624622" y="35700"/>
                    <a:pt x="636588" y="39687"/>
                  </a:cubicBezTo>
                  <a:cubicBezTo>
                    <a:pt x="637646" y="41275"/>
                    <a:pt x="638210" y="43341"/>
                    <a:pt x="639763" y="44450"/>
                  </a:cubicBezTo>
                  <a:cubicBezTo>
                    <a:pt x="643606" y="47195"/>
                    <a:pt x="649621" y="47883"/>
                    <a:pt x="654050" y="49212"/>
                  </a:cubicBezTo>
                  <a:cubicBezTo>
                    <a:pt x="657256" y="50174"/>
                    <a:pt x="660346" y="51506"/>
                    <a:pt x="663575" y="52387"/>
                  </a:cubicBezTo>
                  <a:cubicBezTo>
                    <a:pt x="667070" y="53340"/>
                    <a:pt x="677916" y="55042"/>
                    <a:pt x="681038" y="55562"/>
                  </a:cubicBezTo>
                  <a:cubicBezTo>
                    <a:pt x="712382" y="53473"/>
                    <a:pt x="695415" y="56279"/>
                    <a:pt x="715963" y="50800"/>
                  </a:cubicBezTo>
                  <a:cubicBezTo>
                    <a:pt x="720179" y="49676"/>
                    <a:pt x="728663" y="47625"/>
                    <a:pt x="728663" y="47625"/>
                  </a:cubicBezTo>
                  <a:cubicBezTo>
                    <a:pt x="730250" y="46567"/>
                    <a:pt x="731639" y="45120"/>
                    <a:pt x="733425" y="44450"/>
                  </a:cubicBezTo>
                  <a:cubicBezTo>
                    <a:pt x="735952" y="43502"/>
                    <a:pt x="738745" y="43516"/>
                    <a:pt x="741363" y="42862"/>
                  </a:cubicBezTo>
                  <a:cubicBezTo>
                    <a:pt x="747216" y="41399"/>
                    <a:pt x="753046" y="39834"/>
                    <a:pt x="758825" y="38100"/>
                  </a:cubicBezTo>
                  <a:cubicBezTo>
                    <a:pt x="780984" y="31452"/>
                    <a:pt x="764949" y="34244"/>
                    <a:pt x="787400" y="31750"/>
                  </a:cubicBezTo>
                  <a:cubicBezTo>
                    <a:pt x="789648" y="31001"/>
                    <a:pt x="796516" y="28575"/>
                    <a:pt x="798513" y="28575"/>
                  </a:cubicBezTo>
                  <a:cubicBezTo>
                    <a:pt x="800186" y="28575"/>
                    <a:pt x="801688" y="29633"/>
                    <a:pt x="803275" y="30162"/>
                  </a:cubicBezTo>
                  <a:cubicBezTo>
                    <a:pt x="805921" y="32808"/>
                    <a:pt x="808749" y="35284"/>
                    <a:pt x="811213" y="38100"/>
                  </a:cubicBezTo>
                  <a:cubicBezTo>
                    <a:pt x="816794" y="44478"/>
                    <a:pt x="811674" y="41810"/>
                    <a:pt x="819150" y="47625"/>
                  </a:cubicBezTo>
                  <a:cubicBezTo>
                    <a:pt x="822162" y="49968"/>
                    <a:pt x="825976" y="51277"/>
                    <a:pt x="828675" y="53975"/>
                  </a:cubicBezTo>
                  <a:cubicBezTo>
                    <a:pt x="830263" y="55562"/>
                    <a:pt x="831977" y="57032"/>
                    <a:pt x="833438" y="58737"/>
                  </a:cubicBezTo>
                  <a:cubicBezTo>
                    <a:pt x="835160" y="60746"/>
                    <a:pt x="836209" y="63345"/>
                    <a:pt x="838200" y="65087"/>
                  </a:cubicBezTo>
                  <a:cubicBezTo>
                    <a:pt x="840522" y="67119"/>
                    <a:pt x="843669" y="67999"/>
                    <a:pt x="846138" y="69850"/>
                  </a:cubicBezTo>
                  <a:cubicBezTo>
                    <a:pt x="847934" y="71197"/>
                    <a:pt x="849032" y="73367"/>
                    <a:pt x="850900" y="74612"/>
                  </a:cubicBezTo>
                  <a:cubicBezTo>
                    <a:pt x="853854" y="76581"/>
                    <a:pt x="857517" y="77339"/>
                    <a:pt x="860425" y="79375"/>
                  </a:cubicBezTo>
                  <a:cubicBezTo>
                    <a:pt x="862877" y="81092"/>
                    <a:pt x="864502" y="83777"/>
                    <a:pt x="866775" y="85725"/>
                  </a:cubicBezTo>
                  <a:cubicBezTo>
                    <a:pt x="870692" y="89082"/>
                    <a:pt x="871691" y="88951"/>
                    <a:pt x="876300" y="90487"/>
                  </a:cubicBezTo>
                  <a:cubicBezTo>
                    <a:pt x="879475" y="92604"/>
                    <a:pt x="882412" y="95130"/>
                    <a:pt x="885825" y="96837"/>
                  </a:cubicBezTo>
                  <a:cubicBezTo>
                    <a:pt x="887942" y="97895"/>
                    <a:pt x="890249" y="98636"/>
                    <a:pt x="892175" y="100012"/>
                  </a:cubicBezTo>
                  <a:cubicBezTo>
                    <a:pt x="894002" y="101317"/>
                    <a:pt x="895213" y="103338"/>
                    <a:pt x="896938" y="104775"/>
                  </a:cubicBezTo>
                  <a:cubicBezTo>
                    <a:pt x="898404" y="105996"/>
                    <a:pt x="900113" y="106892"/>
                    <a:pt x="901700" y="107950"/>
                  </a:cubicBezTo>
                  <a:lnTo>
                    <a:pt x="908050" y="117475"/>
                  </a:lnTo>
                  <a:cubicBezTo>
                    <a:pt x="911225" y="122238"/>
                    <a:pt x="910696" y="122766"/>
                    <a:pt x="915988" y="125412"/>
                  </a:cubicBezTo>
                  <a:cubicBezTo>
                    <a:pt x="916461" y="125649"/>
                    <a:pt x="917046" y="125412"/>
                    <a:pt x="917575" y="125412"/>
                  </a:cubicBezTo>
                </a:path>
              </a:pathLst>
            </a:custGeom>
            <a:noFill/>
            <a:ln w="28575">
              <a:solidFill>
                <a:srgbClr val="87CB3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Freeform 181"/>
            <p:cNvSpPr/>
            <p:nvPr/>
          </p:nvSpPr>
          <p:spPr>
            <a:xfrm>
              <a:off x="3297195" y="5026382"/>
              <a:ext cx="914400" cy="33338"/>
            </a:xfrm>
            <a:custGeom>
              <a:avLst/>
              <a:gdLst>
                <a:gd name="connsiteX0" fmla="*/ 0 w 914400"/>
                <a:gd name="connsiteY0" fmla="*/ 31750 h 33338"/>
                <a:gd name="connsiteX1" fmla="*/ 114300 w 914400"/>
                <a:gd name="connsiteY1" fmla="*/ 15875 h 33338"/>
                <a:gd name="connsiteX2" fmla="*/ 119062 w 914400"/>
                <a:gd name="connsiteY2" fmla="*/ 12700 h 33338"/>
                <a:gd name="connsiteX3" fmla="*/ 157162 w 914400"/>
                <a:gd name="connsiteY3" fmla="*/ 14288 h 33338"/>
                <a:gd name="connsiteX4" fmla="*/ 163512 w 914400"/>
                <a:gd name="connsiteY4" fmla="*/ 15875 h 33338"/>
                <a:gd name="connsiteX5" fmla="*/ 173037 w 914400"/>
                <a:gd name="connsiteY5" fmla="*/ 19050 h 33338"/>
                <a:gd name="connsiteX6" fmla="*/ 182562 w 914400"/>
                <a:gd name="connsiteY6" fmla="*/ 22225 h 33338"/>
                <a:gd name="connsiteX7" fmla="*/ 187325 w 914400"/>
                <a:gd name="connsiteY7" fmla="*/ 23813 h 33338"/>
                <a:gd name="connsiteX8" fmla="*/ 192087 w 914400"/>
                <a:gd name="connsiteY8" fmla="*/ 25400 h 33338"/>
                <a:gd name="connsiteX9" fmla="*/ 203200 w 914400"/>
                <a:gd name="connsiteY9" fmla="*/ 30163 h 33338"/>
                <a:gd name="connsiteX10" fmla="*/ 212725 w 914400"/>
                <a:gd name="connsiteY10" fmla="*/ 33338 h 33338"/>
                <a:gd name="connsiteX11" fmla="*/ 261937 w 914400"/>
                <a:gd name="connsiteY11" fmla="*/ 31750 h 33338"/>
                <a:gd name="connsiteX12" fmla="*/ 273050 w 914400"/>
                <a:gd name="connsiteY12" fmla="*/ 26988 h 33338"/>
                <a:gd name="connsiteX13" fmla="*/ 279400 w 914400"/>
                <a:gd name="connsiteY13" fmla="*/ 25400 h 33338"/>
                <a:gd name="connsiteX14" fmla="*/ 284162 w 914400"/>
                <a:gd name="connsiteY14" fmla="*/ 23813 h 33338"/>
                <a:gd name="connsiteX15" fmla="*/ 292100 w 914400"/>
                <a:gd name="connsiteY15" fmla="*/ 22225 h 33338"/>
                <a:gd name="connsiteX16" fmla="*/ 300037 w 914400"/>
                <a:gd name="connsiteY16" fmla="*/ 19050 h 33338"/>
                <a:gd name="connsiteX17" fmla="*/ 311150 w 914400"/>
                <a:gd name="connsiteY17" fmla="*/ 15875 h 33338"/>
                <a:gd name="connsiteX18" fmla="*/ 320675 w 914400"/>
                <a:gd name="connsiteY18" fmla="*/ 12700 h 33338"/>
                <a:gd name="connsiteX19" fmla="*/ 344487 w 914400"/>
                <a:gd name="connsiteY19" fmla="*/ 4763 h 33338"/>
                <a:gd name="connsiteX20" fmla="*/ 354012 w 914400"/>
                <a:gd name="connsiteY20" fmla="*/ 1588 h 33338"/>
                <a:gd name="connsiteX21" fmla="*/ 358775 w 914400"/>
                <a:gd name="connsiteY21" fmla="*/ 0 h 33338"/>
                <a:gd name="connsiteX22" fmla="*/ 371475 w 914400"/>
                <a:gd name="connsiteY22" fmla="*/ 1588 h 33338"/>
                <a:gd name="connsiteX23" fmla="*/ 381000 w 914400"/>
                <a:gd name="connsiteY23" fmla="*/ 4763 h 33338"/>
                <a:gd name="connsiteX24" fmla="*/ 393700 w 914400"/>
                <a:gd name="connsiteY24" fmla="*/ 11113 h 33338"/>
                <a:gd name="connsiteX25" fmla="*/ 403225 w 914400"/>
                <a:gd name="connsiteY25" fmla="*/ 14288 h 33338"/>
                <a:gd name="connsiteX26" fmla="*/ 407987 w 914400"/>
                <a:gd name="connsiteY26" fmla="*/ 15875 h 33338"/>
                <a:gd name="connsiteX27" fmla="*/ 412750 w 914400"/>
                <a:gd name="connsiteY27" fmla="*/ 19050 h 33338"/>
                <a:gd name="connsiteX28" fmla="*/ 419100 w 914400"/>
                <a:gd name="connsiteY28" fmla="*/ 20638 h 33338"/>
                <a:gd name="connsiteX29" fmla="*/ 428625 w 914400"/>
                <a:gd name="connsiteY29" fmla="*/ 23813 h 33338"/>
                <a:gd name="connsiteX30" fmla="*/ 433387 w 914400"/>
                <a:gd name="connsiteY30" fmla="*/ 25400 h 33338"/>
                <a:gd name="connsiteX31" fmla="*/ 438150 w 914400"/>
                <a:gd name="connsiteY31" fmla="*/ 26988 h 33338"/>
                <a:gd name="connsiteX32" fmla="*/ 444500 w 914400"/>
                <a:gd name="connsiteY32" fmla="*/ 28575 h 33338"/>
                <a:gd name="connsiteX33" fmla="*/ 461962 w 914400"/>
                <a:gd name="connsiteY33" fmla="*/ 30163 h 33338"/>
                <a:gd name="connsiteX34" fmla="*/ 514350 w 914400"/>
                <a:gd name="connsiteY34" fmla="*/ 28575 h 33338"/>
                <a:gd name="connsiteX35" fmla="*/ 522287 w 914400"/>
                <a:gd name="connsiteY35" fmla="*/ 26988 h 33338"/>
                <a:gd name="connsiteX36" fmla="*/ 544512 w 914400"/>
                <a:gd name="connsiteY36" fmla="*/ 22225 h 33338"/>
                <a:gd name="connsiteX37" fmla="*/ 554037 w 914400"/>
                <a:gd name="connsiteY37" fmla="*/ 19050 h 33338"/>
                <a:gd name="connsiteX38" fmla="*/ 584200 w 914400"/>
                <a:gd name="connsiteY38" fmla="*/ 15875 h 33338"/>
                <a:gd name="connsiteX39" fmla="*/ 608012 w 914400"/>
                <a:gd name="connsiteY39" fmla="*/ 12700 h 33338"/>
                <a:gd name="connsiteX40" fmla="*/ 647700 w 914400"/>
                <a:gd name="connsiteY40" fmla="*/ 12700 h 33338"/>
                <a:gd name="connsiteX41" fmla="*/ 661987 w 914400"/>
                <a:gd name="connsiteY41" fmla="*/ 17463 h 33338"/>
                <a:gd name="connsiteX42" fmla="*/ 666750 w 914400"/>
                <a:gd name="connsiteY42" fmla="*/ 20638 h 33338"/>
                <a:gd name="connsiteX43" fmla="*/ 676275 w 914400"/>
                <a:gd name="connsiteY43" fmla="*/ 23813 h 33338"/>
                <a:gd name="connsiteX44" fmla="*/ 727075 w 914400"/>
                <a:gd name="connsiteY44" fmla="*/ 19050 h 33338"/>
                <a:gd name="connsiteX45" fmla="*/ 741362 w 914400"/>
                <a:gd name="connsiteY45" fmla="*/ 15875 h 33338"/>
                <a:gd name="connsiteX46" fmla="*/ 757237 w 914400"/>
                <a:gd name="connsiteY46" fmla="*/ 14288 h 33338"/>
                <a:gd name="connsiteX47" fmla="*/ 784225 w 914400"/>
                <a:gd name="connsiteY47" fmla="*/ 11113 h 33338"/>
                <a:gd name="connsiteX48" fmla="*/ 792162 w 914400"/>
                <a:gd name="connsiteY48" fmla="*/ 9525 h 33338"/>
                <a:gd name="connsiteX49" fmla="*/ 809625 w 914400"/>
                <a:gd name="connsiteY49" fmla="*/ 11113 h 33338"/>
                <a:gd name="connsiteX50" fmla="*/ 823912 w 914400"/>
                <a:gd name="connsiteY50" fmla="*/ 14288 h 33338"/>
                <a:gd name="connsiteX51" fmla="*/ 842962 w 914400"/>
                <a:gd name="connsiteY51" fmla="*/ 20638 h 33338"/>
                <a:gd name="connsiteX52" fmla="*/ 850900 w 914400"/>
                <a:gd name="connsiteY52" fmla="*/ 23813 h 33338"/>
                <a:gd name="connsiteX53" fmla="*/ 860425 w 914400"/>
                <a:gd name="connsiteY53" fmla="*/ 25400 h 33338"/>
                <a:gd name="connsiteX54" fmla="*/ 865187 w 914400"/>
                <a:gd name="connsiteY54" fmla="*/ 28575 h 33338"/>
                <a:gd name="connsiteX55" fmla="*/ 877887 w 914400"/>
                <a:gd name="connsiteY55" fmla="*/ 31750 h 33338"/>
                <a:gd name="connsiteX56" fmla="*/ 903287 w 914400"/>
                <a:gd name="connsiteY56" fmla="*/ 25400 h 33338"/>
                <a:gd name="connsiteX57" fmla="*/ 908050 w 914400"/>
                <a:gd name="connsiteY57" fmla="*/ 19050 h 33338"/>
                <a:gd name="connsiteX58" fmla="*/ 912812 w 914400"/>
                <a:gd name="connsiteY58" fmla="*/ 1588 h 33338"/>
                <a:gd name="connsiteX59" fmla="*/ 914400 w 914400"/>
                <a:gd name="connsiteY59" fmla="*/ 0 h 33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914400" h="33338">
                  <a:moveTo>
                    <a:pt x="0" y="31750"/>
                  </a:moveTo>
                  <a:cubicBezTo>
                    <a:pt x="38100" y="26458"/>
                    <a:pt x="76317" y="21952"/>
                    <a:pt x="114300" y="15875"/>
                  </a:cubicBezTo>
                  <a:cubicBezTo>
                    <a:pt x="116184" y="15574"/>
                    <a:pt x="117156" y="12771"/>
                    <a:pt x="119062" y="12700"/>
                  </a:cubicBezTo>
                  <a:lnTo>
                    <a:pt x="157162" y="14288"/>
                  </a:lnTo>
                  <a:cubicBezTo>
                    <a:pt x="159279" y="14817"/>
                    <a:pt x="161422" y="15248"/>
                    <a:pt x="163512" y="15875"/>
                  </a:cubicBezTo>
                  <a:cubicBezTo>
                    <a:pt x="166718" y="16837"/>
                    <a:pt x="169862" y="17992"/>
                    <a:pt x="173037" y="19050"/>
                  </a:cubicBezTo>
                  <a:lnTo>
                    <a:pt x="182562" y="22225"/>
                  </a:lnTo>
                  <a:lnTo>
                    <a:pt x="187325" y="23813"/>
                  </a:lnTo>
                  <a:lnTo>
                    <a:pt x="192087" y="25400"/>
                  </a:lnTo>
                  <a:cubicBezTo>
                    <a:pt x="199643" y="30437"/>
                    <a:pt x="193881" y="27367"/>
                    <a:pt x="203200" y="30163"/>
                  </a:cubicBezTo>
                  <a:cubicBezTo>
                    <a:pt x="206406" y="31125"/>
                    <a:pt x="212725" y="33338"/>
                    <a:pt x="212725" y="33338"/>
                  </a:cubicBezTo>
                  <a:cubicBezTo>
                    <a:pt x="229129" y="32809"/>
                    <a:pt x="245553" y="32714"/>
                    <a:pt x="261937" y="31750"/>
                  </a:cubicBezTo>
                  <a:cubicBezTo>
                    <a:pt x="265057" y="31566"/>
                    <a:pt x="270701" y="27869"/>
                    <a:pt x="273050" y="26988"/>
                  </a:cubicBezTo>
                  <a:cubicBezTo>
                    <a:pt x="275093" y="26222"/>
                    <a:pt x="277302" y="25999"/>
                    <a:pt x="279400" y="25400"/>
                  </a:cubicBezTo>
                  <a:cubicBezTo>
                    <a:pt x="281009" y="24940"/>
                    <a:pt x="282539" y="24219"/>
                    <a:pt x="284162" y="23813"/>
                  </a:cubicBezTo>
                  <a:cubicBezTo>
                    <a:pt x="286780" y="23159"/>
                    <a:pt x="289515" y="23000"/>
                    <a:pt x="292100" y="22225"/>
                  </a:cubicBezTo>
                  <a:cubicBezTo>
                    <a:pt x="294829" y="21406"/>
                    <a:pt x="297369" y="20050"/>
                    <a:pt x="300037" y="19050"/>
                  </a:cubicBezTo>
                  <a:cubicBezTo>
                    <a:pt x="307138" y="16387"/>
                    <a:pt x="302827" y="18372"/>
                    <a:pt x="311150" y="15875"/>
                  </a:cubicBezTo>
                  <a:cubicBezTo>
                    <a:pt x="314356" y="14913"/>
                    <a:pt x="317500" y="13758"/>
                    <a:pt x="320675" y="12700"/>
                  </a:cubicBezTo>
                  <a:lnTo>
                    <a:pt x="344487" y="4763"/>
                  </a:lnTo>
                  <a:lnTo>
                    <a:pt x="354012" y="1588"/>
                  </a:lnTo>
                  <a:lnTo>
                    <a:pt x="358775" y="0"/>
                  </a:lnTo>
                  <a:cubicBezTo>
                    <a:pt x="363008" y="529"/>
                    <a:pt x="367303" y="694"/>
                    <a:pt x="371475" y="1588"/>
                  </a:cubicBezTo>
                  <a:cubicBezTo>
                    <a:pt x="374747" y="2289"/>
                    <a:pt x="381000" y="4763"/>
                    <a:pt x="381000" y="4763"/>
                  </a:cubicBezTo>
                  <a:cubicBezTo>
                    <a:pt x="390296" y="11734"/>
                    <a:pt x="383793" y="8141"/>
                    <a:pt x="393700" y="11113"/>
                  </a:cubicBezTo>
                  <a:cubicBezTo>
                    <a:pt x="396906" y="12075"/>
                    <a:pt x="400050" y="13230"/>
                    <a:pt x="403225" y="14288"/>
                  </a:cubicBezTo>
                  <a:lnTo>
                    <a:pt x="407987" y="15875"/>
                  </a:lnTo>
                  <a:cubicBezTo>
                    <a:pt x="409575" y="16933"/>
                    <a:pt x="410996" y="18298"/>
                    <a:pt x="412750" y="19050"/>
                  </a:cubicBezTo>
                  <a:cubicBezTo>
                    <a:pt x="414755" y="19910"/>
                    <a:pt x="417010" y="20011"/>
                    <a:pt x="419100" y="20638"/>
                  </a:cubicBezTo>
                  <a:cubicBezTo>
                    <a:pt x="422306" y="21600"/>
                    <a:pt x="425450" y="22755"/>
                    <a:pt x="428625" y="23813"/>
                  </a:cubicBezTo>
                  <a:lnTo>
                    <a:pt x="433387" y="25400"/>
                  </a:lnTo>
                  <a:cubicBezTo>
                    <a:pt x="434975" y="25929"/>
                    <a:pt x="436526" y="26582"/>
                    <a:pt x="438150" y="26988"/>
                  </a:cubicBezTo>
                  <a:cubicBezTo>
                    <a:pt x="440267" y="27517"/>
                    <a:pt x="442337" y="28287"/>
                    <a:pt x="444500" y="28575"/>
                  </a:cubicBezTo>
                  <a:cubicBezTo>
                    <a:pt x="450293" y="29347"/>
                    <a:pt x="456141" y="29634"/>
                    <a:pt x="461962" y="30163"/>
                  </a:cubicBezTo>
                  <a:cubicBezTo>
                    <a:pt x="479425" y="29634"/>
                    <a:pt x="496903" y="29493"/>
                    <a:pt x="514350" y="28575"/>
                  </a:cubicBezTo>
                  <a:cubicBezTo>
                    <a:pt x="517044" y="28433"/>
                    <a:pt x="519632" y="27471"/>
                    <a:pt x="522287" y="26988"/>
                  </a:cubicBezTo>
                  <a:cubicBezTo>
                    <a:pt x="534114" y="24837"/>
                    <a:pt x="531403" y="25970"/>
                    <a:pt x="544512" y="22225"/>
                  </a:cubicBezTo>
                  <a:cubicBezTo>
                    <a:pt x="547730" y="21306"/>
                    <a:pt x="550755" y="19706"/>
                    <a:pt x="554037" y="19050"/>
                  </a:cubicBezTo>
                  <a:cubicBezTo>
                    <a:pt x="570874" y="15684"/>
                    <a:pt x="554836" y="18544"/>
                    <a:pt x="584200" y="15875"/>
                  </a:cubicBezTo>
                  <a:cubicBezTo>
                    <a:pt x="589865" y="15360"/>
                    <a:pt x="602103" y="13544"/>
                    <a:pt x="608012" y="12700"/>
                  </a:cubicBezTo>
                  <a:cubicBezTo>
                    <a:pt x="622881" y="7746"/>
                    <a:pt x="617722" y="8832"/>
                    <a:pt x="647700" y="12700"/>
                  </a:cubicBezTo>
                  <a:cubicBezTo>
                    <a:pt x="652679" y="13342"/>
                    <a:pt x="657810" y="14679"/>
                    <a:pt x="661987" y="17463"/>
                  </a:cubicBezTo>
                  <a:cubicBezTo>
                    <a:pt x="663575" y="18521"/>
                    <a:pt x="665006" y="19863"/>
                    <a:pt x="666750" y="20638"/>
                  </a:cubicBezTo>
                  <a:cubicBezTo>
                    <a:pt x="669808" y="21997"/>
                    <a:pt x="676275" y="23813"/>
                    <a:pt x="676275" y="23813"/>
                  </a:cubicBezTo>
                  <a:lnTo>
                    <a:pt x="727075" y="19050"/>
                  </a:lnTo>
                  <a:cubicBezTo>
                    <a:pt x="744736" y="17141"/>
                    <a:pt x="726261" y="18032"/>
                    <a:pt x="741362" y="15875"/>
                  </a:cubicBezTo>
                  <a:cubicBezTo>
                    <a:pt x="746627" y="15123"/>
                    <a:pt x="751948" y="14845"/>
                    <a:pt x="757237" y="14288"/>
                  </a:cubicBezTo>
                  <a:cubicBezTo>
                    <a:pt x="761865" y="13801"/>
                    <a:pt x="779145" y="11895"/>
                    <a:pt x="784225" y="11113"/>
                  </a:cubicBezTo>
                  <a:cubicBezTo>
                    <a:pt x="786892" y="10703"/>
                    <a:pt x="789516" y="10054"/>
                    <a:pt x="792162" y="9525"/>
                  </a:cubicBezTo>
                  <a:cubicBezTo>
                    <a:pt x="797983" y="10054"/>
                    <a:pt x="803825" y="10388"/>
                    <a:pt x="809625" y="11113"/>
                  </a:cubicBezTo>
                  <a:cubicBezTo>
                    <a:pt x="811982" y="11408"/>
                    <a:pt x="821188" y="13437"/>
                    <a:pt x="823912" y="14288"/>
                  </a:cubicBezTo>
                  <a:cubicBezTo>
                    <a:pt x="830301" y="16285"/>
                    <a:pt x="836747" y="18152"/>
                    <a:pt x="842962" y="20638"/>
                  </a:cubicBezTo>
                  <a:cubicBezTo>
                    <a:pt x="845608" y="21696"/>
                    <a:pt x="848151" y="23063"/>
                    <a:pt x="850900" y="23813"/>
                  </a:cubicBezTo>
                  <a:cubicBezTo>
                    <a:pt x="854005" y="24660"/>
                    <a:pt x="857250" y="24871"/>
                    <a:pt x="860425" y="25400"/>
                  </a:cubicBezTo>
                  <a:cubicBezTo>
                    <a:pt x="862012" y="26458"/>
                    <a:pt x="863481" y="27722"/>
                    <a:pt x="865187" y="28575"/>
                  </a:cubicBezTo>
                  <a:cubicBezTo>
                    <a:pt x="868443" y="30203"/>
                    <a:pt x="874864" y="31146"/>
                    <a:pt x="877887" y="31750"/>
                  </a:cubicBezTo>
                  <a:cubicBezTo>
                    <a:pt x="885568" y="30982"/>
                    <a:pt x="896916" y="31771"/>
                    <a:pt x="903287" y="25400"/>
                  </a:cubicBezTo>
                  <a:cubicBezTo>
                    <a:pt x="905158" y="23529"/>
                    <a:pt x="906462" y="21167"/>
                    <a:pt x="908050" y="19050"/>
                  </a:cubicBezTo>
                  <a:cubicBezTo>
                    <a:pt x="908670" y="15949"/>
                    <a:pt x="910797" y="3603"/>
                    <a:pt x="912812" y="1588"/>
                  </a:cubicBezTo>
                  <a:lnTo>
                    <a:pt x="914400" y="0"/>
                  </a:lnTo>
                </a:path>
              </a:pathLst>
            </a:custGeom>
            <a:noFill/>
            <a:ln w="28575">
              <a:solidFill>
                <a:srgbClr val="0000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8" name="Group 237"/>
          <p:cNvGrpSpPr/>
          <p:nvPr/>
        </p:nvGrpSpPr>
        <p:grpSpPr>
          <a:xfrm>
            <a:off x="4719538" y="3415472"/>
            <a:ext cx="1244600" cy="1915955"/>
            <a:chOff x="4205245" y="3427834"/>
            <a:chExt cx="1244600" cy="1915955"/>
          </a:xfrm>
        </p:grpSpPr>
        <p:sp>
          <p:nvSpPr>
            <p:cNvPr id="179" name="Freeform 178"/>
            <p:cNvSpPr/>
            <p:nvPr/>
          </p:nvSpPr>
          <p:spPr>
            <a:xfrm>
              <a:off x="4206164" y="3427834"/>
              <a:ext cx="1238250" cy="819150"/>
            </a:xfrm>
            <a:custGeom>
              <a:avLst/>
              <a:gdLst>
                <a:gd name="connsiteX0" fmla="*/ 0 w 1238250"/>
                <a:gd name="connsiteY0" fmla="*/ 819150 h 819150"/>
                <a:gd name="connsiteX1" fmla="*/ 11113 w 1238250"/>
                <a:gd name="connsiteY1" fmla="*/ 720725 h 819150"/>
                <a:gd name="connsiteX2" fmla="*/ 14288 w 1238250"/>
                <a:gd name="connsiteY2" fmla="*/ 706437 h 819150"/>
                <a:gd name="connsiteX3" fmla="*/ 15875 w 1238250"/>
                <a:gd name="connsiteY3" fmla="*/ 698500 h 819150"/>
                <a:gd name="connsiteX4" fmla="*/ 17463 w 1238250"/>
                <a:gd name="connsiteY4" fmla="*/ 692150 h 819150"/>
                <a:gd name="connsiteX5" fmla="*/ 22225 w 1238250"/>
                <a:gd name="connsiteY5" fmla="*/ 661987 h 819150"/>
                <a:gd name="connsiteX6" fmla="*/ 25400 w 1238250"/>
                <a:gd name="connsiteY6" fmla="*/ 641350 h 819150"/>
                <a:gd name="connsiteX7" fmla="*/ 28575 w 1238250"/>
                <a:gd name="connsiteY7" fmla="*/ 592137 h 819150"/>
                <a:gd name="connsiteX8" fmla="*/ 30163 w 1238250"/>
                <a:gd name="connsiteY8" fmla="*/ 585787 h 819150"/>
                <a:gd name="connsiteX9" fmla="*/ 36513 w 1238250"/>
                <a:gd name="connsiteY9" fmla="*/ 561975 h 819150"/>
                <a:gd name="connsiteX10" fmla="*/ 38100 w 1238250"/>
                <a:gd name="connsiteY10" fmla="*/ 557212 h 819150"/>
                <a:gd name="connsiteX11" fmla="*/ 39688 w 1238250"/>
                <a:gd name="connsiteY11" fmla="*/ 544512 h 819150"/>
                <a:gd name="connsiteX12" fmla="*/ 41275 w 1238250"/>
                <a:gd name="connsiteY12" fmla="*/ 539750 h 819150"/>
                <a:gd name="connsiteX13" fmla="*/ 42863 w 1238250"/>
                <a:gd name="connsiteY13" fmla="*/ 533400 h 819150"/>
                <a:gd name="connsiteX14" fmla="*/ 46038 w 1238250"/>
                <a:gd name="connsiteY14" fmla="*/ 479425 h 819150"/>
                <a:gd name="connsiteX15" fmla="*/ 47625 w 1238250"/>
                <a:gd name="connsiteY15" fmla="*/ 474662 h 819150"/>
                <a:gd name="connsiteX16" fmla="*/ 49213 w 1238250"/>
                <a:gd name="connsiteY16" fmla="*/ 465137 h 819150"/>
                <a:gd name="connsiteX17" fmla="*/ 50800 w 1238250"/>
                <a:gd name="connsiteY17" fmla="*/ 457200 h 819150"/>
                <a:gd name="connsiteX18" fmla="*/ 53975 w 1238250"/>
                <a:gd name="connsiteY18" fmla="*/ 433387 h 819150"/>
                <a:gd name="connsiteX19" fmla="*/ 55563 w 1238250"/>
                <a:gd name="connsiteY19" fmla="*/ 398462 h 819150"/>
                <a:gd name="connsiteX20" fmla="*/ 57150 w 1238250"/>
                <a:gd name="connsiteY20" fmla="*/ 392112 h 819150"/>
                <a:gd name="connsiteX21" fmla="*/ 60325 w 1238250"/>
                <a:gd name="connsiteY21" fmla="*/ 328612 h 819150"/>
                <a:gd name="connsiteX22" fmla="*/ 61913 w 1238250"/>
                <a:gd name="connsiteY22" fmla="*/ 292100 h 819150"/>
                <a:gd name="connsiteX23" fmla="*/ 65088 w 1238250"/>
                <a:gd name="connsiteY23" fmla="*/ 233362 h 819150"/>
                <a:gd name="connsiteX24" fmla="*/ 66675 w 1238250"/>
                <a:gd name="connsiteY24" fmla="*/ 204787 h 819150"/>
                <a:gd name="connsiteX25" fmla="*/ 68263 w 1238250"/>
                <a:gd name="connsiteY25" fmla="*/ 193675 h 819150"/>
                <a:gd name="connsiteX26" fmla="*/ 69850 w 1238250"/>
                <a:gd name="connsiteY26" fmla="*/ 180975 h 819150"/>
                <a:gd name="connsiteX27" fmla="*/ 71438 w 1238250"/>
                <a:gd name="connsiteY27" fmla="*/ 173037 h 819150"/>
                <a:gd name="connsiteX28" fmla="*/ 74613 w 1238250"/>
                <a:gd name="connsiteY28" fmla="*/ 146050 h 819150"/>
                <a:gd name="connsiteX29" fmla="*/ 76200 w 1238250"/>
                <a:gd name="connsiteY29" fmla="*/ 112712 h 819150"/>
                <a:gd name="connsiteX30" fmla="*/ 80963 w 1238250"/>
                <a:gd name="connsiteY30" fmla="*/ 80962 h 819150"/>
                <a:gd name="connsiteX31" fmla="*/ 82550 w 1238250"/>
                <a:gd name="connsiteY31" fmla="*/ 55562 h 819150"/>
                <a:gd name="connsiteX32" fmla="*/ 84138 w 1238250"/>
                <a:gd name="connsiteY32" fmla="*/ 49212 h 819150"/>
                <a:gd name="connsiteX33" fmla="*/ 87313 w 1238250"/>
                <a:gd name="connsiteY33" fmla="*/ 23812 h 819150"/>
                <a:gd name="connsiteX34" fmla="*/ 92075 w 1238250"/>
                <a:gd name="connsiteY34" fmla="*/ 3175 h 819150"/>
                <a:gd name="connsiteX35" fmla="*/ 96838 w 1238250"/>
                <a:gd name="connsiteY35" fmla="*/ 0 h 819150"/>
                <a:gd name="connsiteX36" fmla="*/ 98425 w 1238250"/>
                <a:gd name="connsiteY36" fmla="*/ 4762 h 819150"/>
                <a:gd name="connsiteX37" fmla="*/ 101600 w 1238250"/>
                <a:gd name="connsiteY37" fmla="*/ 9525 h 819150"/>
                <a:gd name="connsiteX38" fmla="*/ 104775 w 1238250"/>
                <a:gd name="connsiteY38" fmla="*/ 19050 h 819150"/>
                <a:gd name="connsiteX39" fmla="*/ 103188 w 1238250"/>
                <a:gd name="connsiteY39" fmla="*/ 34925 h 819150"/>
                <a:gd name="connsiteX40" fmla="*/ 101600 w 1238250"/>
                <a:gd name="connsiteY40" fmla="*/ 41275 h 819150"/>
                <a:gd name="connsiteX41" fmla="*/ 103188 w 1238250"/>
                <a:gd name="connsiteY41" fmla="*/ 101600 h 819150"/>
                <a:gd name="connsiteX42" fmla="*/ 107950 w 1238250"/>
                <a:gd name="connsiteY42" fmla="*/ 117475 h 819150"/>
                <a:gd name="connsiteX43" fmla="*/ 109538 w 1238250"/>
                <a:gd name="connsiteY43" fmla="*/ 127000 h 819150"/>
                <a:gd name="connsiteX44" fmla="*/ 112713 w 1238250"/>
                <a:gd name="connsiteY44" fmla="*/ 138112 h 819150"/>
                <a:gd name="connsiteX45" fmla="*/ 115888 w 1238250"/>
                <a:gd name="connsiteY45" fmla="*/ 149225 h 819150"/>
                <a:gd name="connsiteX46" fmla="*/ 119063 w 1238250"/>
                <a:gd name="connsiteY46" fmla="*/ 165100 h 819150"/>
                <a:gd name="connsiteX47" fmla="*/ 122238 w 1238250"/>
                <a:gd name="connsiteY47" fmla="*/ 169862 h 819150"/>
                <a:gd name="connsiteX48" fmla="*/ 123825 w 1238250"/>
                <a:gd name="connsiteY48" fmla="*/ 179387 h 819150"/>
                <a:gd name="connsiteX49" fmla="*/ 127000 w 1238250"/>
                <a:gd name="connsiteY49" fmla="*/ 188912 h 819150"/>
                <a:gd name="connsiteX50" fmla="*/ 128588 w 1238250"/>
                <a:gd name="connsiteY50" fmla="*/ 214312 h 819150"/>
                <a:gd name="connsiteX51" fmla="*/ 131763 w 1238250"/>
                <a:gd name="connsiteY51" fmla="*/ 230187 h 819150"/>
                <a:gd name="connsiteX52" fmla="*/ 133350 w 1238250"/>
                <a:gd name="connsiteY52" fmla="*/ 261937 h 819150"/>
                <a:gd name="connsiteX53" fmla="*/ 134938 w 1238250"/>
                <a:gd name="connsiteY53" fmla="*/ 266700 h 819150"/>
                <a:gd name="connsiteX54" fmla="*/ 138113 w 1238250"/>
                <a:gd name="connsiteY54" fmla="*/ 293687 h 819150"/>
                <a:gd name="connsiteX55" fmla="*/ 139700 w 1238250"/>
                <a:gd name="connsiteY55" fmla="*/ 298450 h 819150"/>
                <a:gd name="connsiteX56" fmla="*/ 141288 w 1238250"/>
                <a:gd name="connsiteY56" fmla="*/ 314325 h 819150"/>
                <a:gd name="connsiteX57" fmla="*/ 142875 w 1238250"/>
                <a:gd name="connsiteY57" fmla="*/ 320675 h 819150"/>
                <a:gd name="connsiteX58" fmla="*/ 146050 w 1238250"/>
                <a:gd name="connsiteY58" fmla="*/ 336550 h 819150"/>
                <a:gd name="connsiteX59" fmla="*/ 146050 w 1238250"/>
                <a:gd name="connsiteY59" fmla="*/ 336550 h 819150"/>
                <a:gd name="connsiteX60" fmla="*/ 149225 w 1238250"/>
                <a:gd name="connsiteY60" fmla="*/ 363537 h 819150"/>
                <a:gd name="connsiteX61" fmla="*/ 150813 w 1238250"/>
                <a:gd name="connsiteY61" fmla="*/ 390525 h 819150"/>
                <a:gd name="connsiteX62" fmla="*/ 153988 w 1238250"/>
                <a:gd name="connsiteY62" fmla="*/ 401637 h 819150"/>
                <a:gd name="connsiteX63" fmla="*/ 158750 w 1238250"/>
                <a:gd name="connsiteY63" fmla="*/ 425450 h 819150"/>
                <a:gd name="connsiteX64" fmla="*/ 161925 w 1238250"/>
                <a:gd name="connsiteY64" fmla="*/ 439737 h 819150"/>
                <a:gd name="connsiteX65" fmla="*/ 163513 w 1238250"/>
                <a:gd name="connsiteY65" fmla="*/ 446087 h 819150"/>
                <a:gd name="connsiteX66" fmla="*/ 165100 w 1238250"/>
                <a:gd name="connsiteY66" fmla="*/ 455612 h 819150"/>
                <a:gd name="connsiteX67" fmla="*/ 166688 w 1238250"/>
                <a:gd name="connsiteY67" fmla="*/ 460375 h 819150"/>
                <a:gd name="connsiteX68" fmla="*/ 168275 w 1238250"/>
                <a:gd name="connsiteY68" fmla="*/ 466725 h 819150"/>
                <a:gd name="connsiteX69" fmla="*/ 169863 w 1238250"/>
                <a:gd name="connsiteY69" fmla="*/ 474662 h 819150"/>
                <a:gd name="connsiteX70" fmla="*/ 171450 w 1238250"/>
                <a:gd name="connsiteY70" fmla="*/ 484187 h 819150"/>
                <a:gd name="connsiteX71" fmla="*/ 174625 w 1238250"/>
                <a:gd name="connsiteY71" fmla="*/ 488950 h 819150"/>
                <a:gd name="connsiteX72" fmla="*/ 176213 w 1238250"/>
                <a:gd name="connsiteY72" fmla="*/ 493712 h 819150"/>
                <a:gd name="connsiteX73" fmla="*/ 180975 w 1238250"/>
                <a:gd name="connsiteY73" fmla="*/ 503237 h 819150"/>
                <a:gd name="connsiteX74" fmla="*/ 185738 w 1238250"/>
                <a:gd name="connsiteY74" fmla="*/ 523875 h 819150"/>
                <a:gd name="connsiteX75" fmla="*/ 187325 w 1238250"/>
                <a:gd name="connsiteY75" fmla="*/ 530225 h 819150"/>
                <a:gd name="connsiteX76" fmla="*/ 188913 w 1238250"/>
                <a:gd name="connsiteY76" fmla="*/ 538162 h 819150"/>
                <a:gd name="connsiteX77" fmla="*/ 192088 w 1238250"/>
                <a:gd name="connsiteY77" fmla="*/ 546100 h 819150"/>
                <a:gd name="connsiteX78" fmla="*/ 200025 w 1238250"/>
                <a:gd name="connsiteY78" fmla="*/ 563562 h 819150"/>
                <a:gd name="connsiteX79" fmla="*/ 203200 w 1238250"/>
                <a:gd name="connsiteY79" fmla="*/ 571500 h 819150"/>
                <a:gd name="connsiteX80" fmla="*/ 209550 w 1238250"/>
                <a:gd name="connsiteY80" fmla="*/ 581025 h 819150"/>
                <a:gd name="connsiteX81" fmla="*/ 212725 w 1238250"/>
                <a:gd name="connsiteY81" fmla="*/ 585787 h 819150"/>
                <a:gd name="connsiteX82" fmla="*/ 215900 w 1238250"/>
                <a:gd name="connsiteY82" fmla="*/ 592137 h 819150"/>
                <a:gd name="connsiteX83" fmla="*/ 225425 w 1238250"/>
                <a:gd name="connsiteY83" fmla="*/ 601662 h 819150"/>
                <a:gd name="connsiteX84" fmla="*/ 230188 w 1238250"/>
                <a:gd name="connsiteY84" fmla="*/ 606425 h 819150"/>
                <a:gd name="connsiteX85" fmla="*/ 239713 w 1238250"/>
                <a:gd name="connsiteY85" fmla="*/ 609600 h 819150"/>
                <a:gd name="connsiteX86" fmla="*/ 261938 w 1238250"/>
                <a:gd name="connsiteY86" fmla="*/ 606425 h 819150"/>
                <a:gd name="connsiteX87" fmla="*/ 266700 w 1238250"/>
                <a:gd name="connsiteY87" fmla="*/ 603250 h 819150"/>
                <a:gd name="connsiteX88" fmla="*/ 295275 w 1238250"/>
                <a:gd name="connsiteY88" fmla="*/ 584200 h 819150"/>
                <a:gd name="connsiteX89" fmla="*/ 306388 w 1238250"/>
                <a:gd name="connsiteY89" fmla="*/ 574675 h 819150"/>
                <a:gd name="connsiteX90" fmla="*/ 315913 w 1238250"/>
                <a:gd name="connsiteY90" fmla="*/ 568325 h 819150"/>
                <a:gd name="connsiteX91" fmla="*/ 323850 w 1238250"/>
                <a:gd name="connsiteY91" fmla="*/ 558800 h 819150"/>
                <a:gd name="connsiteX92" fmla="*/ 331788 w 1238250"/>
                <a:gd name="connsiteY92" fmla="*/ 554037 h 819150"/>
                <a:gd name="connsiteX93" fmla="*/ 349250 w 1238250"/>
                <a:gd name="connsiteY93" fmla="*/ 546100 h 819150"/>
                <a:gd name="connsiteX94" fmla="*/ 371475 w 1238250"/>
                <a:gd name="connsiteY94" fmla="*/ 538162 h 819150"/>
                <a:gd name="connsiteX95" fmla="*/ 384175 w 1238250"/>
                <a:gd name="connsiteY95" fmla="*/ 533400 h 819150"/>
                <a:gd name="connsiteX96" fmla="*/ 388938 w 1238250"/>
                <a:gd name="connsiteY96" fmla="*/ 530225 h 819150"/>
                <a:gd name="connsiteX97" fmla="*/ 393700 w 1238250"/>
                <a:gd name="connsiteY97" fmla="*/ 525462 h 819150"/>
                <a:gd name="connsiteX98" fmla="*/ 401638 w 1238250"/>
                <a:gd name="connsiteY98" fmla="*/ 522287 h 819150"/>
                <a:gd name="connsiteX99" fmla="*/ 407988 w 1238250"/>
                <a:gd name="connsiteY99" fmla="*/ 519112 h 819150"/>
                <a:gd name="connsiteX100" fmla="*/ 423863 w 1238250"/>
                <a:gd name="connsiteY100" fmla="*/ 511175 h 819150"/>
                <a:gd name="connsiteX101" fmla="*/ 454025 w 1238250"/>
                <a:gd name="connsiteY101" fmla="*/ 514350 h 819150"/>
                <a:gd name="connsiteX102" fmla="*/ 463550 w 1238250"/>
                <a:gd name="connsiteY102" fmla="*/ 517525 h 819150"/>
                <a:gd name="connsiteX103" fmla="*/ 474663 w 1238250"/>
                <a:gd name="connsiteY103" fmla="*/ 519112 h 819150"/>
                <a:gd name="connsiteX104" fmla="*/ 490538 w 1238250"/>
                <a:gd name="connsiteY104" fmla="*/ 522287 h 819150"/>
                <a:gd name="connsiteX105" fmla="*/ 509588 w 1238250"/>
                <a:gd name="connsiteY105" fmla="*/ 520700 h 819150"/>
                <a:gd name="connsiteX106" fmla="*/ 519113 w 1238250"/>
                <a:gd name="connsiteY106" fmla="*/ 515937 h 819150"/>
                <a:gd name="connsiteX107" fmla="*/ 525463 w 1238250"/>
                <a:gd name="connsiteY107" fmla="*/ 514350 h 819150"/>
                <a:gd name="connsiteX108" fmla="*/ 531813 w 1238250"/>
                <a:gd name="connsiteY108" fmla="*/ 509587 h 819150"/>
                <a:gd name="connsiteX109" fmla="*/ 538163 w 1238250"/>
                <a:gd name="connsiteY109" fmla="*/ 503237 h 819150"/>
                <a:gd name="connsiteX110" fmla="*/ 542925 w 1238250"/>
                <a:gd name="connsiteY110" fmla="*/ 501650 h 819150"/>
                <a:gd name="connsiteX111" fmla="*/ 546100 w 1238250"/>
                <a:gd name="connsiteY111" fmla="*/ 496887 h 819150"/>
                <a:gd name="connsiteX112" fmla="*/ 550863 w 1238250"/>
                <a:gd name="connsiteY112" fmla="*/ 493712 h 819150"/>
                <a:gd name="connsiteX113" fmla="*/ 569913 w 1238250"/>
                <a:gd name="connsiteY113" fmla="*/ 485775 h 819150"/>
                <a:gd name="connsiteX114" fmla="*/ 581025 w 1238250"/>
                <a:gd name="connsiteY114" fmla="*/ 487362 h 819150"/>
                <a:gd name="connsiteX115" fmla="*/ 595313 w 1238250"/>
                <a:gd name="connsiteY115" fmla="*/ 488950 h 819150"/>
                <a:gd name="connsiteX116" fmla="*/ 603250 w 1238250"/>
                <a:gd name="connsiteY116" fmla="*/ 492125 h 819150"/>
                <a:gd name="connsiteX117" fmla="*/ 614363 w 1238250"/>
                <a:gd name="connsiteY117" fmla="*/ 495300 h 819150"/>
                <a:gd name="connsiteX118" fmla="*/ 619125 w 1238250"/>
                <a:gd name="connsiteY118" fmla="*/ 496887 h 819150"/>
                <a:gd name="connsiteX119" fmla="*/ 644525 w 1238250"/>
                <a:gd name="connsiteY119" fmla="*/ 501650 h 819150"/>
                <a:gd name="connsiteX120" fmla="*/ 655638 w 1238250"/>
                <a:gd name="connsiteY120" fmla="*/ 504825 h 819150"/>
                <a:gd name="connsiteX121" fmla="*/ 660400 w 1238250"/>
                <a:gd name="connsiteY121" fmla="*/ 508000 h 819150"/>
                <a:gd name="connsiteX122" fmla="*/ 674688 w 1238250"/>
                <a:gd name="connsiteY122" fmla="*/ 512762 h 819150"/>
                <a:gd name="connsiteX123" fmla="*/ 679450 w 1238250"/>
                <a:gd name="connsiteY123" fmla="*/ 514350 h 819150"/>
                <a:gd name="connsiteX124" fmla="*/ 696913 w 1238250"/>
                <a:gd name="connsiteY124" fmla="*/ 522287 h 819150"/>
                <a:gd name="connsiteX125" fmla="*/ 744538 w 1238250"/>
                <a:gd name="connsiteY125" fmla="*/ 531812 h 819150"/>
                <a:gd name="connsiteX126" fmla="*/ 788988 w 1238250"/>
                <a:gd name="connsiteY126" fmla="*/ 544512 h 819150"/>
                <a:gd name="connsiteX127" fmla="*/ 831850 w 1238250"/>
                <a:gd name="connsiteY127" fmla="*/ 550862 h 819150"/>
                <a:gd name="connsiteX128" fmla="*/ 841375 w 1238250"/>
                <a:gd name="connsiteY128" fmla="*/ 552450 h 819150"/>
                <a:gd name="connsiteX129" fmla="*/ 854075 w 1238250"/>
                <a:gd name="connsiteY129" fmla="*/ 550862 h 819150"/>
                <a:gd name="connsiteX130" fmla="*/ 873125 w 1238250"/>
                <a:gd name="connsiteY130" fmla="*/ 539750 h 819150"/>
                <a:gd name="connsiteX131" fmla="*/ 877888 w 1238250"/>
                <a:gd name="connsiteY131" fmla="*/ 536575 h 819150"/>
                <a:gd name="connsiteX132" fmla="*/ 884238 w 1238250"/>
                <a:gd name="connsiteY132" fmla="*/ 531812 h 819150"/>
                <a:gd name="connsiteX133" fmla="*/ 893763 w 1238250"/>
                <a:gd name="connsiteY133" fmla="*/ 525462 h 819150"/>
                <a:gd name="connsiteX134" fmla="*/ 912813 w 1238250"/>
                <a:gd name="connsiteY134" fmla="*/ 511175 h 819150"/>
                <a:gd name="connsiteX135" fmla="*/ 912813 w 1238250"/>
                <a:gd name="connsiteY135" fmla="*/ 511175 h 819150"/>
                <a:gd name="connsiteX136" fmla="*/ 925513 w 1238250"/>
                <a:gd name="connsiteY136" fmla="*/ 500062 h 819150"/>
                <a:gd name="connsiteX137" fmla="*/ 930275 w 1238250"/>
                <a:gd name="connsiteY137" fmla="*/ 493712 h 819150"/>
                <a:gd name="connsiteX138" fmla="*/ 944563 w 1238250"/>
                <a:gd name="connsiteY138" fmla="*/ 485775 h 819150"/>
                <a:gd name="connsiteX139" fmla="*/ 950913 w 1238250"/>
                <a:gd name="connsiteY139" fmla="*/ 482600 h 819150"/>
                <a:gd name="connsiteX140" fmla="*/ 966788 w 1238250"/>
                <a:gd name="connsiteY140" fmla="*/ 476250 h 819150"/>
                <a:gd name="connsiteX141" fmla="*/ 985838 w 1238250"/>
                <a:gd name="connsiteY141" fmla="*/ 477837 h 819150"/>
                <a:gd name="connsiteX142" fmla="*/ 996950 w 1238250"/>
                <a:gd name="connsiteY142" fmla="*/ 485775 h 819150"/>
                <a:gd name="connsiteX143" fmla="*/ 1001713 w 1238250"/>
                <a:gd name="connsiteY143" fmla="*/ 487362 h 819150"/>
                <a:gd name="connsiteX144" fmla="*/ 1012825 w 1238250"/>
                <a:gd name="connsiteY144" fmla="*/ 495300 h 819150"/>
                <a:gd name="connsiteX145" fmla="*/ 1019175 w 1238250"/>
                <a:gd name="connsiteY145" fmla="*/ 501650 h 819150"/>
                <a:gd name="connsiteX146" fmla="*/ 1035050 w 1238250"/>
                <a:gd name="connsiteY146" fmla="*/ 506412 h 819150"/>
                <a:gd name="connsiteX147" fmla="*/ 1063625 w 1238250"/>
                <a:gd name="connsiteY147" fmla="*/ 504825 h 819150"/>
                <a:gd name="connsiteX148" fmla="*/ 1098550 w 1238250"/>
                <a:gd name="connsiteY148" fmla="*/ 493712 h 819150"/>
                <a:gd name="connsiteX149" fmla="*/ 1103313 w 1238250"/>
                <a:gd name="connsiteY149" fmla="*/ 490537 h 819150"/>
                <a:gd name="connsiteX150" fmla="*/ 1116013 w 1238250"/>
                <a:gd name="connsiteY150" fmla="*/ 484187 h 819150"/>
                <a:gd name="connsiteX151" fmla="*/ 1125538 w 1238250"/>
                <a:gd name="connsiteY151" fmla="*/ 476250 h 819150"/>
                <a:gd name="connsiteX152" fmla="*/ 1131888 w 1238250"/>
                <a:gd name="connsiteY152" fmla="*/ 471487 h 819150"/>
                <a:gd name="connsiteX153" fmla="*/ 1136650 w 1238250"/>
                <a:gd name="connsiteY153" fmla="*/ 468312 h 819150"/>
                <a:gd name="connsiteX154" fmla="*/ 1146175 w 1238250"/>
                <a:gd name="connsiteY154" fmla="*/ 458787 h 819150"/>
                <a:gd name="connsiteX155" fmla="*/ 1150938 w 1238250"/>
                <a:gd name="connsiteY155" fmla="*/ 452437 h 819150"/>
                <a:gd name="connsiteX156" fmla="*/ 1173163 w 1238250"/>
                <a:gd name="connsiteY156" fmla="*/ 439737 h 819150"/>
                <a:gd name="connsiteX157" fmla="*/ 1185863 w 1238250"/>
                <a:gd name="connsiteY157" fmla="*/ 436562 h 819150"/>
                <a:gd name="connsiteX158" fmla="*/ 1190625 w 1238250"/>
                <a:gd name="connsiteY158" fmla="*/ 434975 h 819150"/>
                <a:gd name="connsiteX159" fmla="*/ 1206500 w 1238250"/>
                <a:gd name="connsiteY159" fmla="*/ 430212 h 819150"/>
                <a:gd name="connsiteX160" fmla="*/ 1238250 w 1238250"/>
                <a:gd name="connsiteY160" fmla="*/ 425450 h 819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</a:cxnLst>
              <a:rect l="l" t="t" r="r" b="b"/>
              <a:pathLst>
                <a:path w="1238250" h="819150">
                  <a:moveTo>
                    <a:pt x="0" y="819150"/>
                  </a:moveTo>
                  <a:cubicBezTo>
                    <a:pt x="3704" y="786342"/>
                    <a:pt x="7199" y="753509"/>
                    <a:pt x="11113" y="720725"/>
                  </a:cubicBezTo>
                  <a:cubicBezTo>
                    <a:pt x="11733" y="715535"/>
                    <a:pt x="13173" y="711453"/>
                    <a:pt x="14288" y="706437"/>
                  </a:cubicBezTo>
                  <a:cubicBezTo>
                    <a:pt x="14873" y="703803"/>
                    <a:pt x="15290" y="701134"/>
                    <a:pt x="15875" y="698500"/>
                  </a:cubicBezTo>
                  <a:cubicBezTo>
                    <a:pt x="16348" y="696370"/>
                    <a:pt x="17061" y="694294"/>
                    <a:pt x="17463" y="692150"/>
                  </a:cubicBezTo>
                  <a:cubicBezTo>
                    <a:pt x="20936" y="673632"/>
                    <a:pt x="19913" y="677019"/>
                    <a:pt x="22225" y="661987"/>
                  </a:cubicBezTo>
                  <a:cubicBezTo>
                    <a:pt x="23334" y="654778"/>
                    <a:pt x="24630" y="648667"/>
                    <a:pt x="25400" y="641350"/>
                  </a:cubicBezTo>
                  <a:cubicBezTo>
                    <a:pt x="29363" y="603704"/>
                    <a:pt x="24222" y="642193"/>
                    <a:pt x="28575" y="592137"/>
                  </a:cubicBezTo>
                  <a:cubicBezTo>
                    <a:pt x="28764" y="589963"/>
                    <a:pt x="29735" y="587926"/>
                    <a:pt x="30163" y="585787"/>
                  </a:cubicBezTo>
                  <a:cubicBezTo>
                    <a:pt x="33784" y="567681"/>
                    <a:pt x="28846" y="584975"/>
                    <a:pt x="36513" y="561975"/>
                  </a:cubicBezTo>
                  <a:lnTo>
                    <a:pt x="38100" y="557212"/>
                  </a:lnTo>
                  <a:cubicBezTo>
                    <a:pt x="38629" y="552979"/>
                    <a:pt x="38925" y="548709"/>
                    <a:pt x="39688" y="544512"/>
                  </a:cubicBezTo>
                  <a:cubicBezTo>
                    <a:pt x="39987" y="542866"/>
                    <a:pt x="40815" y="541359"/>
                    <a:pt x="41275" y="539750"/>
                  </a:cubicBezTo>
                  <a:cubicBezTo>
                    <a:pt x="41874" y="537652"/>
                    <a:pt x="42334" y="535517"/>
                    <a:pt x="42863" y="533400"/>
                  </a:cubicBezTo>
                  <a:cubicBezTo>
                    <a:pt x="43046" y="530111"/>
                    <a:pt x="45522" y="484328"/>
                    <a:pt x="46038" y="479425"/>
                  </a:cubicBezTo>
                  <a:cubicBezTo>
                    <a:pt x="46213" y="477761"/>
                    <a:pt x="47262" y="476296"/>
                    <a:pt x="47625" y="474662"/>
                  </a:cubicBezTo>
                  <a:cubicBezTo>
                    <a:pt x="48323" y="471520"/>
                    <a:pt x="48637" y="468304"/>
                    <a:pt x="49213" y="465137"/>
                  </a:cubicBezTo>
                  <a:cubicBezTo>
                    <a:pt x="49696" y="462482"/>
                    <a:pt x="50356" y="459861"/>
                    <a:pt x="50800" y="457200"/>
                  </a:cubicBezTo>
                  <a:cubicBezTo>
                    <a:pt x="51899" y="450605"/>
                    <a:pt x="53169" y="439834"/>
                    <a:pt x="53975" y="433387"/>
                  </a:cubicBezTo>
                  <a:cubicBezTo>
                    <a:pt x="54504" y="421745"/>
                    <a:pt x="54669" y="410081"/>
                    <a:pt x="55563" y="398462"/>
                  </a:cubicBezTo>
                  <a:cubicBezTo>
                    <a:pt x="55730" y="396287"/>
                    <a:pt x="57041" y="394291"/>
                    <a:pt x="57150" y="392112"/>
                  </a:cubicBezTo>
                  <a:cubicBezTo>
                    <a:pt x="60446" y="326189"/>
                    <a:pt x="53929" y="354205"/>
                    <a:pt x="60325" y="328612"/>
                  </a:cubicBezTo>
                  <a:cubicBezTo>
                    <a:pt x="60854" y="316441"/>
                    <a:pt x="61454" y="304274"/>
                    <a:pt x="61913" y="292100"/>
                  </a:cubicBezTo>
                  <a:cubicBezTo>
                    <a:pt x="63933" y="238579"/>
                    <a:pt x="61181" y="260707"/>
                    <a:pt x="65088" y="233362"/>
                  </a:cubicBezTo>
                  <a:cubicBezTo>
                    <a:pt x="65617" y="223837"/>
                    <a:pt x="65914" y="214296"/>
                    <a:pt x="66675" y="204787"/>
                  </a:cubicBezTo>
                  <a:cubicBezTo>
                    <a:pt x="66973" y="201057"/>
                    <a:pt x="67768" y="197384"/>
                    <a:pt x="68263" y="193675"/>
                  </a:cubicBezTo>
                  <a:cubicBezTo>
                    <a:pt x="68827" y="189446"/>
                    <a:pt x="69201" y="185192"/>
                    <a:pt x="69850" y="180975"/>
                  </a:cubicBezTo>
                  <a:cubicBezTo>
                    <a:pt x="70260" y="178308"/>
                    <a:pt x="71028" y="175704"/>
                    <a:pt x="71438" y="173037"/>
                  </a:cubicBezTo>
                  <a:cubicBezTo>
                    <a:pt x="72307" y="167391"/>
                    <a:pt x="74028" y="151315"/>
                    <a:pt x="74613" y="146050"/>
                  </a:cubicBezTo>
                  <a:cubicBezTo>
                    <a:pt x="75142" y="134937"/>
                    <a:pt x="75460" y="123813"/>
                    <a:pt x="76200" y="112712"/>
                  </a:cubicBezTo>
                  <a:cubicBezTo>
                    <a:pt x="76916" y="101979"/>
                    <a:pt x="78859" y="91480"/>
                    <a:pt x="80963" y="80962"/>
                  </a:cubicBezTo>
                  <a:cubicBezTo>
                    <a:pt x="81492" y="72495"/>
                    <a:pt x="81706" y="64003"/>
                    <a:pt x="82550" y="55562"/>
                  </a:cubicBezTo>
                  <a:cubicBezTo>
                    <a:pt x="82767" y="53391"/>
                    <a:pt x="83814" y="51370"/>
                    <a:pt x="84138" y="49212"/>
                  </a:cubicBezTo>
                  <a:cubicBezTo>
                    <a:pt x="85404" y="40774"/>
                    <a:pt x="86107" y="32259"/>
                    <a:pt x="87313" y="23812"/>
                  </a:cubicBezTo>
                  <a:cubicBezTo>
                    <a:pt x="87579" y="21952"/>
                    <a:pt x="89322" y="5010"/>
                    <a:pt x="92075" y="3175"/>
                  </a:cubicBezTo>
                  <a:lnTo>
                    <a:pt x="96838" y="0"/>
                  </a:lnTo>
                  <a:cubicBezTo>
                    <a:pt x="97367" y="1587"/>
                    <a:pt x="97677" y="3265"/>
                    <a:pt x="98425" y="4762"/>
                  </a:cubicBezTo>
                  <a:cubicBezTo>
                    <a:pt x="99278" y="6469"/>
                    <a:pt x="100825" y="7781"/>
                    <a:pt x="101600" y="9525"/>
                  </a:cubicBezTo>
                  <a:cubicBezTo>
                    <a:pt x="102959" y="12583"/>
                    <a:pt x="104775" y="19050"/>
                    <a:pt x="104775" y="19050"/>
                  </a:cubicBezTo>
                  <a:cubicBezTo>
                    <a:pt x="104246" y="24342"/>
                    <a:pt x="103940" y="29660"/>
                    <a:pt x="103188" y="34925"/>
                  </a:cubicBezTo>
                  <a:cubicBezTo>
                    <a:pt x="102879" y="37085"/>
                    <a:pt x="101600" y="39093"/>
                    <a:pt x="101600" y="41275"/>
                  </a:cubicBezTo>
                  <a:cubicBezTo>
                    <a:pt x="101600" y="61390"/>
                    <a:pt x="102231" y="81507"/>
                    <a:pt x="103188" y="101600"/>
                  </a:cubicBezTo>
                  <a:cubicBezTo>
                    <a:pt x="103372" y="105470"/>
                    <a:pt x="107482" y="114665"/>
                    <a:pt x="107950" y="117475"/>
                  </a:cubicBezTo>
                  <a:cubicBezTo>
                    <a:pt x="108479" y="120650"/>
                    <a:pt x="108907" y="123844"/>
                    <a:pt x="109538" y="127000"/>
                  </a:cubicBezTo>
                  <a:cubicBezTo>
                    <a:pt x="111196" y="135292"/>
                    <a:pt x="110691" y="131036"/>
                    <a:pt x="112713" y="138112"/>
                  </a:cubicBezTo>
                  <a:cubicBezTo>
                    <a:pt x="116702" y="152074"/>
                    <a:pt x="112078" y="137799"/>
                    <a:pt x="115888" y="149225"/>
                  </a:cubicBezTo>
                  <a:cubicBezTo>
                    <a:pt x="116473" y="153324"/>
                    <a:pt x="116845" y="160665"/>
                    <a:pt x="119063" y="165100"/>
                  </a:cubicBezTo>
                  <a:cubicBezTo>
                    <a:pt x="119916" y="166806"/>
                    <a:pt x="121180" y="168275"/>
                    <a:pt x="122238" y="169862"/>
                  </a:cubicBezTo>
                  <a:cubicBezTo>
                    <a:pt x="122767" y="173037"/>
                    <a:pt x="123044" y="176264"/>
                    <a:pt x="123825" y="179387"/>
                  </a:cubicBezTo>
                  <a:cubicBezTo>
                    <a:pt x="124637" y="182634"/>
                    <a:pt x="127000" y="188912"/>
                    <a:pt x="127000" y="188912"/>
                  </a:cubicBezTo>
                  <a:cubicBezTo>
                    <a:pt x="127529" y="197379"/>
                    <a:pt x="127616" y="205885"/>
                    <a:pt x="128588" y="214312"/>
                  </a:cubicBezTo>
                  <a:cubicBezTo>
                    <a:pt x="129207" y="219673"/>
                    <a:pt x="131763" y="230187"/>
                    <a:pt x="131763" y="230187"/>
                  </a:cubicBezTo>
                  <a:cubicBezTo>
                    <a:pt x="132292" y="240770"/>
                    <a:pt x="132432" y="251380"/>
                    <a:pt x="133350" y="261937"/>
                  </a:cubicBezTo>
                  <a:cubicBezTo>
                    <a:pt x="133495" y="263604"/>
                    <a:pt x="134701" y="265043"/>
                    <a:pt x="134938" y="266700"/>
                  </a:cubicBezTo>
                  <a:cubicBezTo>
                    <a:pt x="137051" y="281488"/>
                    <a:pt x="135435" y="281635"/>
                    <a:pt x="138113" y="293687"/>
                  </a:cubicBezTo>
                  <a:cubicBezTo>
                    <a:pt x="138476" y="295321"/>
                    <a:pt x="139171" y="296862"/>
                    <a:pt x="139700" y="298450"/>
                  </a:cubicBezTo>
                  <a:cubicBezTo>
                    <a:pt x="140229" y="303742"/>
                    <a:pt x="140536" y="309060"/>
                    <a:pt x="141288" y="314325"/>
                  </a:cubicBezTo>
                  <a:cubicBezTo>
                    <a:pt x="141597" y="316485"/>
                    <a:pt x="142418" y="318542"/>
                    <a:pt x="142875" y="320675"/>
                  </a:cubicBezTo>
                  <a:cubicBezTo>
                    <a:pt x="144006" y="325952"/>
                    <a:pt x="144992" y="331258"/>
                    <a:pt x="146050" y="336550"/>
                  </a:cubicBezTo>
                  <a:lnTo>
                    <a:pt x="146050" y="336550"/>
                  </a:lnTo>
                  <a:cubicBezTo>
                    <a:pt x="148010" y="356148"/>
                    <a:pt x="146886" y="347160"/>
                    <a:pt x="149225" y="363537"/>
                  </a:cubicBezTo>
                  <a:cubicBezTo>
                    <a:pt x="149754" y="372533"/>
                    <a:pt x="149695" y="381583"/>
                    <a:pt x="150813" y="390525"/>
                  </a:cubicBezTo>
                  <a:cubicBezTo>
                    <a:pt x="151291" y="394347"/>
                    <a:pt x="153106" y="397887"/>
                    <a:pt x="153988" y="401637"/>
                  </a:cubicBezTo>
                  <a:cubicBezTo>
                    <a:pt x="157201" y="415292"/>
                    <a:pt x="156351" y="414654"/>
                    <a:pt x="158750" y="425450"/>
                  </a:cubicBezTo>
                  <a:cubicBezTo>
                    <a:pt x="159808" y="430212"/>
                    <a:pt x="160828" y="434983"/>
                    <a:pt x="161925" y="439737"/>
                  </a:cubicBezTo>
                  <a:cubicBezTo>
                    <a:pt x="162416" y="441863"/>
                    <a:pt x="163085" y="443948"/>
                    <a:pt x="163513" y="446087"/>
                  </a:cubicBezTo>
                  <a:cubicBezTo>
                    <a:pt x="164144" y="449243"/>
                    <a:pt x="164402" y="452470"/>
                    <a:pt x="165100" y="455612"/>
                  </a:cubicBezTo>
                  <a:cubicBezTo>
                    <a:pt x="165463" y="457246"/>
                    <a:pt x="166228" y="458766"/>
                    <a:pt x="166688" y="460375"/>
                  </a:cubicBezTo>
                  <a:cubicBezTo>
                    <a:pt x="167287" y="462473"/>
                    <a:pt x="167802" y="464595"/>
                    <a:pt x="168275" y="466725"/>
                  </a:cubicBezTo>
                  <a:cubicBezTo>
                    <a:pt x="168860" y="469359"/>
                    <a:pt x="169380" y="472007"/>
                    <a:pt x="169863" y="474662"/>
                  </a:cubicBezTo>
                  <a:cubicBezTo>
                    <a:pt x="170439" y="477829"/>
                    <a:pt x="170432" y="481133"/>
                    <a:pt x="171450" y="484187"/>
                  </a:cubicBezTo>
                  <a:cubicBezTo>
                    <a:pt x="172053" y="485997"/>
                    <a:pt x="173772" y="487243"/>
                    <a:pt x="174625" y="488950"/>
                  </a:cubicBezTo>
                  <a:cubicBezTo>
                    <a:pt x="175373" y="490447"/>
                    <a:pt x="175533" y="492183"/>
                    <a:pt x="176213" y="493712"/>
                  </a:cubicBezTo>
                  <a:cubicBezTo>
                    <a:pt x="177655" y="496956"/>
                    <a:pt x="179388" y="500062"/>
                    <a:pt x="180975" y="503237"/>
                  </a:cubicBezTo>
                  <a:cubicBezTo>
                    <a:pt x="183480" y="520768"/>
                    <a:pt x="180983" y="508023"/>
                    <a:pt x="185738" y="523875"/>
                  </a:cubicBezTo>
                  <a:cubicBezTo>
                    <a:pt x="186365" y="525965"/>
                    <a:pt x="186852" y="528095"/>
                    <a:pt x="187325" y="530225"/>
                  </a:cubicBezTo>
                  <a:cubicBezTo>
                    <a:pt x="187910" y="532859"/>
                    <a:pt x="188138" y="535578"/>
                    <a:pt x="188913" y="538162"/>
                  </a:cubicBezTo>
                  <a:cubicBezTo>
                    <a:pt x="189732" y="540892"/>
                    <a:pt x="191030" y="543454"/>
                    <a:pt x="192088" y="546100"/>
                  </a:cubicBezTo>
                  <a:cubicBezTo>
                    <a:pt x="195007" y="560699"/>
                    <a:pt x="191353" y="547662"/>
                    <a:pt x="200025" y="563562"/>
                  </a:cubicBezTo>
                  <a:cubicBezTo>
                    <a:pt x="201390" y="566064"/>
                    <a:pt x="201835" y="568998"/>
                    <a:pt x="203200" y="571500"/>
                  </a:cubicBezTo>
                  <a:cubicBezTo>
                    <a:pt x="205027" y="574850"/>
                    <a:pt x="207433" y="577850"/>
                    <a:pt x="209550" y="581025"/>
                  </a:cubicBezTo>
                  <a:cubicBezTo>
                    <a:pt x="210608" y="582612"/>
                    <a:pt x="211872" y="584081"/>
                    <a:pt x="212725" y="585787"/>
                  </a:cubicBezTo>
                  <a:cubicBezTo>
                    <a:pt x="213783" y="587904"/>
                    <a:pt x="214422" y="590289"/>
                    <a:pt x="215900" y="592137"/>
                  </a:cubicBezTo>
                  <a:cubicBezTo>
                    <a:pt x="218705" y="595643"/>
                    <a:pt x="222250" y="598487"/>
                    <a:pt x="225425" y="601662"/>
                  </a:cubicBezTo>
                  <a:cubicBezTo>
                    <a:pt x="227013" y="603250"/>
                    <a:pt x="228058" y="605715"/>
                    <a:pt x="230188" y="606425"/>
                  </a:cubicBezTo>
                  <a:lnTo>
                    <a:pt x="239713" y="609600"/>
                  </a:lnTo>
                  <a:cubicBezTo>
                    <a:pt x="241038" y="609434"/>
                    <a:pt x="259197" y="607339"/>
                    <a:pt x="261938" y="606425"/>
                  </a:cubicBezTo>
                  <a:cubicBezTo>
                    <a:pt x="263748" y="605822"/>
                    <a:pt x="265075" y="604250"/>
                    <a:pt x="266700" y="603250"/>
                  </a:cubicBezTo>
                  <a:cubicBezTo>
                    <a:pt x="274560" y="598413"/>
                    <a:pt x="288402" y="591073"/>
                    <a:pt x="295275" y="584200"/>
                  </a:cubicBezTo>
                  <a:cubicBezTo>
                    <a:pt x="300758" y="578717"/>
                    <a:pt x="299598" y="579428"/>
                    <a:pt x="306388" y="574675"/>
                  </a:cubicBezTo>
                  <a:cubicBezTo>
                    <a:pt x="309514" y="572487"/>
                    <a:pt x="315913" y="568325"/>
                    <a:pt x="315913" y="568325"/>
                  </a:cubicBezTo>
                  <a:cubicBezTo>
                    <a:pt x="318602" y="564291"/>
                    <a:pt x="319775" y="561856"/>
                    <a:pt x="323850" y="558800"/>
                  </a:cubicBezTo>
                  <a:cubicBezTo>
                    <a:pt x="326319" y="556949"/>
                    <a:pt x="329185" y="555694"/>
                    <a:pt x="331788" y="554037"/>
                  </a:cubicBezTo>
                  <a:cubicBezTo>
                    <a:pt x="344375" y="546027"/>
                    <a:pt x="336994" y="548551"/>
                    <a:pt x="349250" y="546100"/>
                  </a:cubicBezTo>
                  <a:cubicBezTo>
                    <a:pt x="369242" y="536103"/>
                    <a:pt x="347262" y="546233"/>
                    <a:pt x="371475" y="538162"/>
                  </a:cubicBezTo>
                  <a:cubicBezTo>
                    <a:pt x="396364" y="529866"/>
                    <a:pt x="360237" y="539383"/>
                    <a:pt x="384175" y="533400"/>
                  </a:cubicBezTo>
                  <a:cubicBezTo>
                    <a:pt x="385763" y="532342"/>
                    <a:pt x="387472" y="531447"/>
                    <a:pt x="388938" y="530225"/>
                  </a:cubicBezTo>
                  <a:cubicBezTo>
                    <a:pt x="390663" y="528788"/>
                    <a:pt x="391796" y="526652"/>
                    <a:pt x="393700" y="525462"/>
                  </a:cubicBezTo>
                  <a:cubicBezTo>
                    <a:pt x="396117" y="523952"/>
                    <a:pt x="399034" y="523444"/>
                    <a:pt x="401638" y="522287"/>
                  </a:cubicBezTo>
                  <a:cubicBezTo>
                    <a:pt x="403801" y="521326"/>
                    <a:pt x="405981" y="520366"/>
                    <a:pt x="407988" y="519112"/>
                  </a:cubicBezTo>
                  <a:cubicBezTo>
                    <a:pt x="420884" y="511053"/>
                    <a:pt x="406935" y="516818"/>
                    <a:pt x="423863" y="511175"/>
                  </a:cubicBezTo>
                  <a:cubicBezTo>
                    <a:pt x="433655" y="511874"/>
                    <a:pt x="444299" y="511697"/>
                    <a:pt x="454025" y="514350"/>
                  </a:cubicBezTo>
                  <a:cubicBezTo>
                    <a:pt x="457254" y="515231"/>
                    <a:pt x="460289" y="516773"/>
                    <a:pt x="463550" y="517525"/>
                  </a:cubicBezTo>
                  <a:cubicBezTo>
                    <a:pt x="467196" y="518366"/>
                    <a:pt x="470965" y="518543"/>
                    <a:pt x="474663" y="519112"/>
                  </a:cubicBezTo>
                  <a:cubicBezTo>
                    <a:pt x="484775" y="520668"/>
                    <a:pt x="482126" y="520185"/>
                    <a:pt x="490538" y="522287"/>
                  </a:cubicBezTo>
                  <a:cubicBezTo>
                    <a:pt x="496888" y="521758"/>
                    <a:pt x="503368" y="522082"/>
                    <a:pt x="509588" y="520700"/>
                  </a:cubicBezTo>
                  <a:cubicBezTo>
                    <a:pt x="513053" y="519930"/>
                    <a:pt x="515817" y="517255"/>
                    <a:pt x="519113" y="515937"/>
                  </a:cubicBezTo>
                  <a:cubicBezTo>
                    <a:pt x="521139" y="515127"/>
                    <a:pt x="523346" y="514879"/>
                    <a:pt x="525463" y="514350"/>
                  </a:cubicBezTo>
                  <a:cubicBezTo>
                    <a:pt x="527580" y="512762"/>
                    <a:pt x="529822" y="511329"/>
                    <a:pt x="531813" y="509587"/>
                  </a:cubicBezTo>
                  <a:cubicBezTo>
                    <a:pt x="534066" y="507616"/>
                    <a:pt x="535727" y="504977"/>
                    <a:pt x="538163" y="503237"/>
                  </a:cubicBezTo>
                  <a:cubicBezTo>
                    <a:pt x="539525" y="502265"/>
                    <a:pt x="541338" y="502179"/>
                    <a:pt x="542925" y="501650"/>
                  </a:cubicBezTo>
                  <a:cubicBezTo>
                    <a:pt x="543983" y="500062"/>
                    <a:pt x="544751" y="498236"/>
                    <a:pt x="546100" y="496887"/>
                  </a:cubicBezTo>
                  <a:cubicBezTo>
                    <a:pt x="547449" y="495538"/>
                    <a:pt x="549206" y="494659"/>
                    <a:pt x="550863" y="493712"/>
                  </a:cubicBezTo>
                  <a:cubicBezTo>
                    <a:pt x="556868" y="490281"/>
                    <a:pt x="563380" y="487952"/>
                    <a:pt x="569913" y="485775"/>
                  </a:cubicBezTo>
                  <a:lnTo>
                    <a:pt x="581025" y="487362"/>
                  </a:lnTo>
                  <a:cubicBezTo>
                    <a:pt x="585780" y="487956"/>
                    <a:pt x="590627" y="487946"/>
                    <a:pt x="595313" y="488950"/>
                  </a:cubicBezTo>
                  <a:cubicBezTo>
                    <a:pt x="598099" y="489547"/>
                    <a:pt x="600547" y="491224"/>
                    <a:pt x="603250" y="492125"/>
                  </a:cubicBezTo>
                  <a:cubicBezTo>
                    <a:pt x="606905" y="493343"/>
                    <a:pt x="610673" y="494193"/>
                    <a:pt x="614363" y="495300"/>
                  </a:cubicBezTo>
                  <a:cubicBezTo>
                    <a:pt x="615966" y="495781"/>
                    <a:pt x="617489" y="496536"/>
                    <a:pt x="619125" y="496887"/>
                  </a:cubicBezTo>
                  <a:cubicBezTo>
                    <a:pt x="627548" y="498692"/>
                    <a:pt x="636168" y="499561"/>
                    <a:pt x="644525" y="501650"/>
                  </a:cubicBezTo>
                  <a:cubicBezTo>
                    <a:pt x="648263" y="502584"/>
                    <a:pt x="651934" y="503767"/>
                    <a:pt x="655638" y="504825"/>
                  </a:cubicBezTo>
                  <a:cubicBezTo>
                    <a:pt x="657225" y="505883"/>
                    <a:pt x="658639" y="507266"/>
                    <a:pt x="660400" y="508000"/>
                  </a:cubicBezTo>
                  <a:cubicBezTo>
                    <a:pt x="665034" y="509931"/>
                    <a:pt x="669925" y="511174"/>
                    <a:pt x="674688" y="512762"/>
                  </a:cubicBezTo>
                  <a:cubicBezTo>
                    <a:pt x="676275" y="513291"/>
                    <a:pt x="677953" y="513602"/>
                    <a:pt x="679450" y="514350"/>
                  </a:cubicBezTo>
                  <a:cubicBezTo>
                    <a:pt x="682686" y="515968"/>
                    <a:pt x="692775" y="521341"/>
                    <a:pt x="696913" y="522287"/>
                  </a:cubicBezTo>
                  <a:cubicBezTo>
                    <a:pt x="712695" y="525894"/>
                    <a:pt x="728972" y="527364"/>
                    <a:pt x="744538" y="531812"/>
                  </a:cubicBezTo>
                  <a:cubicBezTo>
                    <a:pt x="759355" y="536045"/>
                    <a:pt x="774001" y="540928"/>
                    <a:pt x="788988" y="544512"/>
                  </a:cubicBezTo>
                  <a:cubicBezTo>
                    <a:pt x="809610" y="549443"/>
                    <a:pt x="814257" y="548516"/>
                    <a:pt x="831850" y="550862"/>
                  </a:cubicBezTo>
                  <a:cubicBezTo>
                    <a:pt x="835041" y="551287"/>
                    <a:pt x="838200" y="551921"/>
                    <a:pt x="841375" y="552450"/>
                  </a:cubicBezTo>
                  <a:cubicBezTo>
                    <a:pt x="845608" y="551921"/>
                    <a:pt x="849878" y="551625"/>
                    <a:pt x="854075" y="550862"/>
                  </a:cubicBezTo>
                  <a:cubicBezTo>
                    <a:pt x="861086" y="549587"/>
                    <a:pt x="868330" y="542947"/>
                    <a:pt x="873125" y="539750"/>
                  </a:cubicBezTo>
                  <a:cubicBezTo>
                    <a:pt x="874713" y="538692"/>
                    <a:pt x="876362" y="537720"/>
                    <a:pt x="877888" y="536575"/>
                  </a:cubicBezTo>
                  <a:cubicBezTo>
                    <a:pt x="880005" y="534987"/>
                    <a:pt x="882070" y="533329"/>
                    <a:pt x="884238" y="531812"/>
                  </a:cubicBezTo>
                  <a:cubicBezTo>
                    <a:pt x="887364" y="529624"/>
                    <a:pt x="893763" y="525462"/>
                    <a:pt x="893763" y="525462"/>
                  </a:cubicBezTo>
                  <a:cubicBezTo>
                    <a:pt x="900361" y="515566"/>
                    <a:pt x="895302" y="521682"/>
                    <a:pt x="912813" y="511175"/>
                  </a:cubicBezTo>
                  <a:lnTo>
                    <a:pt x="912813" y="511175"/>
                  </a:lnTo>
                  <a:cubicBezTo>
                    <a:pt x="922099" y="501888"/>
                    <a:pt x="917637" y="505312"/>
                    <a:pt x="925513" y="500062"/>
                  </a:cubicBezTo>
                  <a:cubicBezTo>
                    <a:pt x="927100" y="497945"/>
                    <a:pt x="928298" y="495470"/>
                    <a:pt x="930275" y="493712"/>
                  </a:cubicBezTo>
                  <a:cubicBezTo>
                    <a:pt x="939880" y="485174"/>
                    <a:pt x="936756" y="489121"/>
                    <a:pt x="944563" y="485775"/>
                  </a:cubicBezTo>
                  <a:cubicBezTo>
                    <a:pt x="946738" y="484843"/>
                    <a:pt x="948716" y="483479"/>
                    <a:pt x="950913" y="482600"/>
                  </a:cubicBezTo>
                  <a:cubicBezTo>
                    <a:pt x="970530" y="474753"/>
                    <a:pt x="951896" y="483696"/>
                    <a:pt x="966788" y="476250"/>
                  </a:cubicBezTo>
                  <a:cubicBezTo>
                    <a:pt x="973138" y="476779"/>
                    <a:pt x="979575" y="476663"/>
                    <a:pt x="985838" y="477837"/>
                  </a:cubicBezTo>
                  <a:cubicBezTo>
                    <a:pt x="993467" y="479267"/>
                    <a:pt x="991207" y="481946"/>
                    <a:pt x="996950" y="485775"/>
                  </a:cubicBezTo>
                  <a:cubicBezTo>
                    <a:pt x="998342" y="486703"/>
                    <a:pt x="1000125" y="486833"/>
                    <a:pt x="1001713" y="487362"/>
                  </a:cubicBezTo>
                  <a:cubicBezTo>
                    <a:pt x="1005270" y="489733"/>
                    <a:pt x="1009674" y="492543"/>
                    <a:pt x="1012825" y="495300"/>
                  </a:cubicBezTo>
                  <a:cubicBezTo>
                    <a:pt x="1015078" y="497271"/>
                    <a:pt x="1016608" y="500110"/>
                    <a:pt x="1019175" y="501650"/>
                  </a:cubicBezTo>
                  <a:cubicBezTo>
                    <a:pt x="1021938" y="503308"/>
                    <a:pt x="1031211" y="505453"/>
                    <a:pt x="1035050" y="506412"/>
                  </a:cubicBezTo>
                  <a:cubicBezTo>
                    <a:pt x="1044575" y="505883"/>
                    <a:pt x="1054121" y="505651"/>
                    <a:pt x="1063625" y="504825"/>
                  </a:cubicBezTo>
                  <a:cubicBezTo>
                    <a:pt x="1073414" y="503974"/>
                    <a:pt x="1095542" y="494915"/>
                    <a:pt x="1098550" y="493712"/>
                  </a:cubicBezTo>
                  <a:cubicBezTo>
                    <a:pt x="1100322" y="493003"/>
                    <a:pt x="1101638" y="491451"/>
                    <a:pt x="1103313" y="490537"/>
                  </a:cubicBezTo>
                  <a:cubicBezTo>
                    <a:pt x="1107468" y="488271"/>
                    <a:pt x="1111858" y="486453"/>
                    <a:pt x="1116013" y="484187"/>
                  </a:cubicBezTo>
                  <a:cubicBezTo>
                    <a:pt x="1122441" y="480681"/>
                    <a:pt x="1119663" y="481285"/>
                    <a:pt x="1125538" y="476250"/>
                  </a:cubicBezTo>
                  <a:cubicBezTo>
                    <a:pt x="1127547" y="474528"/>
                    <a:pt x="1129735" y="473025"/>
                    <a:pt x="1131888" y="471487"/>
                  </a:cubicBezTo>
                  <a:cubicBezTo>
                    <a:pt x="1133440" y="470378"/>
                    <a:pt x="1135224" y="469579"/>
                    <a:pt x="1136650" y="468312"/>
                  </a:cubicBezTo>
                  <a:cubicBezTo>
                    <a:pt x="1140006" y="465329"/>
                    <a:pt x="1143481" y="462379"/>
                    <a:pt x="1146175" y="458787"/>
                  </a:cubicBezTo>
                  <a:cubicBezTo>
                    <a:pt x="1147763" y="456670"/>
                    <a:pt x="1148905" y="454131"/>
                    <a:pt x="1150938" y="452437"/>
                  </a:cubicBezTo>
                  <a:cubicBezTo>
                    <a:pt x="1157642" y="446850"/>
                    <a:pt x="1164867" y="442290"/>
                    <a:pt x="1173163" y="439737"/>
                  </a:cubicBezTo>
                  <a:cubicBezTo>
                    <a:pt x="1177334" y="438454"/>
                    <a:pt x="1181723" y="437942"/>
                    <a:pt x="1185863" y="436562"/>
                  </a:cubicBezTo>
                  <a:lnTo>
                    <a:pt x="1190625" y="434975"/>
                  </a:lnTo>
                  <a:cubicBezTo>
                    <a:pt x="1200206" y="428589"/>
                    <a:pt x="1190157" y="434298"/>
                    <a:pt x="1206500" y="430212"/>
                  </a:cubicBezTo>
                  <a:cubicBezTo>
                    <a:pt x="1232910" y="423610"/>
                    <a:pt x="1208116" y="425450"/>
                    <a:pt x="1238250" y="42545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Freeform 185"/>
            <p:cNvSpPr/>
            <p:nvPr/>
          </p:nvSpPr>
          <p:spPr>
            <a:xfrm>
              <a:off x="4212514" y="4732000"/>
              <a:ext cx="1229784" cy="611789"/>
            </a:xfrm>
            <a:custGeom>
              <a:avLst/>
              <a:gdLst>
                <a:gd name="connsiteX0" fmla="*/ 0 w 1229784"/>
                <a:gd name="connsiteY0" fmla="*/ 419173 h 611789"/>
                <a:gd name="connsiteX1" fmla="*/ 14817 w 1229784"/>
                <a:gd name="connsiteY1" fmla="*/ 402239 h 611789"/>
                <a:gd name="connsiteX2" fmla="*/ 16934 w 1229784"/>
                <a:gd name="connsiteY2" fmla="*/ 395889 h 611789"/>
                <a:gd name="connsiteX3" fmla="*/ 25400 w 1229784"/>
                <a:gd name="connsiteY3" fmla="*/ 383189 h 611789"/>
                <a:gd name="connsiteX4" fmla="*/ 29634 w 1229784"/>
                <a:gd name="connsiteY4" fmla="*/ 376839 h 611789"/>
                <a:gd name="connsiteX5" fmla="*/ 35984 w 1229784"/>
                <a:gd name="connsiteY5" fmla="*/ 364139 h 611789"/>
                <a:gd name="connsiteX6" fmla="*/ 42334 w 1229784"/>
                <a:gd name="connsiteY6" fmla="*/ 340856 h 611789"/>
                <a:gd name="connsiteX7" fmla="*/ 44450 w 1229784"/>
                <a:gd name="connsiteY7" fmla="*/ 306989 h 611789"/>
                <a:gd name="connsiteX8" fmla="*/ 46567 w 1229784"/>
                <a:gd name="connsiteY8" fmla="*/ 300639 h 611789"/>
                <a:gd name="connsiteX9" fmla="*/ 50800 w 1229784"/>
                <a:gd name="connsiteY9" fmla="*/ 283706 h 611789"/>
                <a:gd name="connsiteX10" fmla="*/ 55034 w 1229784"/>
                <a:gd name="connsiteY10" fmla="*/ 271006 h 611789"/>
                <a:gd name="connsiteX11" fmla="*/ 59267 w 1229784"/>
                <a:gd name="connsiteY11" fmla="*/ 254073 h 611789"/>
                <a:gd name="connsiteX12" fmla="*/ 61384 w 1229784"/>
                <a:gd name="connsiteY12" fmla="*/ 247723 h 611789"/>
                <a:gd name="connsiteX13" fmla="*/ 63500 w 1229784"/>
                <a:gd name="connsiteY13" fmla="*/ 239256 h 611789"/>
                <a:gd name="connsiteX14" fmla="*/ 67734 w 1229784"/>
                <a:gd name="connsiteY14" fmla="*/ 218089 h 611789"/>
                <a:gd name="connsiteX15" fmla="*/ 71967 w 1229784"/>
                <a:gd name="connsiteY15" fmla="*/ 205389 h 611789"/>
                <a:gd name="connsiteX16" fmla="*/ 74084 w 1229784"/>
                <a:gd name="connsiteY16" fmla="*/ 196923 h 611789"/>
                <a:gd name="connsiteX17" fmla="*/ 78317 w 1229784"/>
                <a:gd name="connsiteY17" fmla="*/ 184223 h 611789"/>
                <a:gd name="connsiteX18" fmla="*/ 80434 w 1229784"/>
                <a:gd name="connsiteY18" fmla="*/ 175756 h 611789"/>
                <a:gd name="connsiteX19" fmla="*/ 82550 w 1229784"/>
                <a:gd name="connsiteY19" fmla="*/ 165173 h 611789"/>
                <a:gd name="connsiteX20" fmla="*/ 84667 w 1229784"/>
                <a:gd name="connsiteY20" fmla="*/ 158823 h 611789"/>
                <a:gd name="connsiteX21" fmla="*/ 86784 w 1229784"/>
                <a:gd name="connsiteY21" fmla="*/ 144006 h 611789"/>
                <a:gd name="connsiteX22" fmla="*/ 91017 w 1229784"/>
                <a:gd name="connsiteY22" fmla="*/ 127073 h 611789"/>
                <a:gd name="connsiteX23" fmla="*/ 93134 w 1229784"/>
                <a:gd name="connsiteY23" fmla="*/ 118606 h 611789"/>
                <a:gd name="connsiteX24" fmla="*/ 95250 w 1229784"/>
                <a:gd name="connsiteY24" fmla="*/ 110139 h 611789"/>
                <a:gd name="connsiteX25" fmla="*/ 97367 w 1229784"/>
                <a:gd name="connsiteY25" fmla="*/ 103789 h 611789"/>
                <a:gd name="connsiteX26" fmla="*/ 101600 w 1229784"/>
                <a:gd name="connsiteY26" fmla="*/ 74156 h 611789"/>
                <a:gd name="connsiteX27" fmla="*/ 105834 w 1229784"/>
                <a:gd name="connsiteY27" fmla="*/ 61456 h 611789"/>
                <a:gd name="connsiteX28" fmla="*/ 107950 w 1229784"/>
                <a:gd name="connsiteY28" fmla="*/ 48756 h 611789"/>
                <a:gd name="connsiteX29" fmla="*/ 112184 w 1229784"/>
                <a:gd name="connsiteY29" fmla="*/ 36056 h 611789"/>
                <a:gd name="connsiteX30" fmla="*/ 114300 w 1229784"/>
                <a:gd name="connsiteY30" fmla="*/ 29706 h 611789"/>
                <a:gd name="connsiteX31" fmla="*/ 120650 w 1229784"/>
                <a:gd name="connsiteY31" fmla="*/ 14889 h 611789"/>
                <a:gd name="connsiteX32" fmla="*/ 122767 w 1229784"/>
                <a:gd name="connsiteY32" fmla="*/ 6423 h 611789"/>
                <a:gd name="connsiteX33" fmla="*/ 124884 w 1229784"/>
                <a:gd name="connsiteY33" fmla="*/ 73 h 611789"/>
                <a:gd name="connsiteX34" fmla="*/ 131234 w 1229784"/>
                <a:gd name="connsiteY34" fmla="*/ 4306 h 611789"/>
                <a:gd name="connsiteX35" fmla="*/ 133350 w 1229784"/>
                <a:gd name="connsiteY35" fmla="*/ 14889 h 611789"/>
                <a:gd name="connsiteX36" fmla="*/ 135467 w 1229784"/>
                <a:gd name="connsiteY36" fmla="*/ 21239 h 611789"/>
                <a:gd name="connsiteX37" fmla="*/ 137584 w 1229784"/>
                <a:gd name="connsiteY37" fmla="*/ 29706 h 611789"/>
                <a:gd name="connsiteX38" fmla="*/ 139700 w 1229784"/>
                <a:gd name="connsiteY38" fmla="*/ 36056 h 611789"/>
                <a:gd name="connsiteX39" fmla="*/ 141817 w 1229784"/>
                <a:gd name="connsiteY39" fmla="*/ 46639 h 611789"/>
                <a:gd name="connsiteX40" fmla="*/ 143934 w 1229784"/>
                <a:gd name="connsiteY40" fmla="*/ 97439 h 611789"/>
                <a:gd name="connsiteX41" fmla="*/ 146050 w 1229784"/>
                <a:gd name="connsiteY41" fmla="*/ 105906 h 611789"/>
                <a:gd name="connsiteX42" fmla="*/ 150284 w 1229784"/>
                <a:gd name="connsiteY42" fmla="*/ 124956 h 611789"/>
                <a:gd name="connsiteX43" fmla="*/ 152400 w 1229784"/>
                <a:gd name="connsiteY43" fmla="*/ 150356 h 611789"/>
                <a:gd name="connsiteX44" fmla="*/ 154517 w 1229784"/>
                <a:gd name="connsiteY44" fmla="*/ 156706 h 611789"/>
                <a:gd name="connsiteX45" fmla="*/ 158750 w 1229784"/>
                <a:gd name="connsiteY45" fmla="*/ 190573 h 611789"/>
                <a:gd name="connsiteX46" fmla="*/ 160867 w 1229784"/>
                <a:gd name="connsiteY46" fmla="*/ 224439 h 611789"/>
                <a:gd name="connsiteX47" fmla="*/ 162984 w 1229784"/>
                <a:gd name="connsiteY47" fmla="*/ 230789 h 611789"/>
                <a:gd name="connsiteX48" fmla="*/ 167217 w 1229784"/>
                <a:gd name="connsiteY48" fmla="*/ 340856 h 611789"/>
                <a:gd name="connsiteX49" fmla="*/ 173567 w 1229784"/>
                <a:gd name="connsiteY49" fmla="*/ 404356 h 611789"/>
                <a:gd name="connsiteX50" fmla="*/ 175684 w 1229784"/>
                <a:gd name="connsiteY50" fmla="*/ 501723 h 611789"/>
                <a:gd name="connsiteX51" fmla="*/ 179917 w 1229784"/>
                <a:gd name="connsiteY51" fmla="*/ 535589 h 611789"/>
                <a:gd name="connsiteX52" fmla="*/ 182034 w 1229784"/>
                <a:gd name="connsiteY52" fmla="*/ 563106 h 611789"/>
                <a:gd name="connsiteX53" fmla="*/ 184150 w 1229784"/>
                <a:gd name="connsiteY53" fmla="*/ 569456 h 611789"/>
                <a:gd name="connsiteX54" fmla="*/ 188384 w 1229784"/>
                <a:gd name="connsiteY54" fmla="*/ 594856 h 611789"/>
                <a:gd name="connsiteX55" fmla="*/ 190500 w 1229784"/>
                <a:gd name="connsiteY55" fmla="*/ 601206 h 611789"/>
                <a:gd name="connsiteX56" fmla="*/ 198967 w 1229784"/>
                <a:gd name="connsiteY56" fmla="*/ 609673 h 611789"/>
                <a:gd name="connsiteX57" fmla="*/ 205317 w 1229784"/>
                <a:gd name="connsiteY57" fmla="*/ 611789 h 611789"/>
                <a:gd name="connsiteX58" fmla="*/ 224367 w 1229784"/>
                <a:gd name="connsiteY58" fmla="*/ 609673 h 611789"/>
                <a:gd name="connsiteX59" fmla="*/ 230717 w 1229784"/>
                <a:gd name="connsiteY59" fmla="*/ 588506 h 611789"/>
                <a:gd name="connsiteX60" fmla="*/ 234950 w 1229784"/>
                <a:gd name="connsiteY60" fmla="*/ 550406 h 611789"/>
                <a:gd name="connsiteX61" fmla="*/ 239184 w 1229784"/>
                <a:gd name="connsiteY61" fmla="*/ 529239 h 611789"/>
                <a:gd name="connsiteX62" fmla="*/ 243417 w 1229784"/>
                <a:gd name="connsiteY62" fmla="*/ 508073 h 611789"/>
                <a:gd name="connsiteX63" fmla="*/ 245534 w 1229784"/>
                <a:gd name="connsiteY63" fmla="*/ 480556 h 611789"/>
                <a:gd name="connsiteX64" fmla="*/ 247650 w 1229784"/>
                <a:gd name="connsiteY64" fmla="*/ 474206 h 611789"/>
                <a:gd name="connsiteX65" fmla="*/ 249767 w 1229784"/>
                <a:gd name="connsiteY65" fmla="*/ 440339 h 611789"/>
                <a:gd name="connsiteX66" fmla="*/ 251884 w 1229784"/>
                <a:gd name="connsiteY66" fmla="*/ 421289 h 611789"/>
                <a:gd name="connsiteX67" fmla="*/ 256117 w 1229784"/>
                <a:gd name="connsiteY67" fmla="*/ 395889 h 611789"/>
                <a:gd name="connsiteX68" fmla="*/ 258234 w 1229784"/>
                <a:gd name="connsiteY68" fmla="*/ 389539 h 611789"/>
                <a:gd name="connsiteX69" fmla="*/ 264584 w 1229784"/>
                <a:gd name="connsiteY69" fmla="*/ 366256 h 611789"/>
                <a:gd name="connsiteX70" fmla="*/ 268817 w 1229784"/>
                <a:gd name="connsiteY70" fmla="*/ 357789 h 611789"/>
                <a:gd name="connsiteX71" fmla="*/ 270934 w 1229784"/>
                <a:gd name="connsiteY71" fmla="*/ 347206 h 611789"/>
                <a:gd name="connsiteX72" fmla="*/ 273050 w 1229784"/>
                <a:gd name="connsiteY72" fmla="*/ 338739 h 611789"/>
                <a:gd name="connsiteX73" fmla="*/ 277284 w 1229784"/>
                <a:gd name="connsiteY73" fmla="*/ 317573 h 611789"/>
                <a:gd name="connsiteX74" fmla="*/ 279400 w 1229784"/>
                <a:gd name="connsiteY74" fmla="*/ 311223 h 611789"/>
                <a:gd name="connsiteX75" fmla="*/ 287867 w 1229784"/>
                <a:gd name="connsiteY75" fmla="*/ 283706 h 611789"/>
                <a:gd name="connsiteX76" fmla="*/ 296334 w 1229784"/>
                <a:gd name="connsiteY76" fmla="*/ 254073 h 611789"/>
                <a:gd name="connsiteX77" fmla="*/ 304800 w 1229784"/>
                <a:gd name="connsiteY77" fmla="*/ 243489 h 611789"/>
                <a:gd name="connsiteX78" fmla="*/ 306917 w 1229784"/>
                <a:gd name="connsiteY78" fmla="*/ 237139 h 611789"/>
                <a:gd name="connsiteX79" fmla="*/ 313267 w 1229784"/>
                <a:gd name="connsiteY79" fmla="*/ 230789 h 611789"/>
                <a:gd name="connsiteX80" fmla="*/ 332317 w 1229784"/>
                <a:gd name="connsiteY80" fmla="*/ 220206 h 611789"/>
                <a:gd name="connsiteX81" fmla="*/ 351367 w 1229784"/>
                <a:gd name="connsiteY81" fmla="*/ 226556 h 611789"/>
                <a:gd name="connsiteX82" fmla="*/ 364067 w 1229784"/>
                <a:gd name="connsiteY82" fmla="*/ 235023 h 611789"/>
                <a:gd name="connsiteX83" fmla="*/ 376767 w 1229784"/>
                <a:gd name="connsiteY83" fmla="*/ 247723 h 611789"/>
                <a:gd name="connsiteX84" fmla="*/ 385234 w 1229784"/>
                <a:gd name="connsiteY84" fmla="*/ 260423 h 611789"/>
                <a:gd name="connsiteX85" fmla="*/ 402167 w 1229784"/>
                <a:gd name="connsiteY85" fmla="*/ 290056 h 611789"/>
                <a:gd name="connsiteX86" fmla="*/ 406400 w 1229784"/>
                <a:gd name="connsiteY86" fmla="*/ 296406 h 611789"/>
                <a:gd name="connsiteX87" fmla="*/ 410634 w 1229784"/>
                <a:gd name="connsiteY87" fmla="*/ 309106 h 611789"/>
                <a:gd name="connsiteX88" fmla="*/ 419100 w 1229784"/>
                <a:gd name="connsiteY88" fmla="*/ 321806 h 611789"/>
                <a:gd name="connsiteX89" fmla="*/ 431800 w 1229784"/>
                <a:gd name="connsiteY89" fmla="*/ 342973 h 611789"/>
                <a:gd name="connsiteX90" fmla="*/ 444500 w 1229784"/>
                <a:gd name="connsiteY90" fmla="*/ 347206 h 611789"/>
                <a:gd name="connsiteX91" fmla="*/ 459317 w 1229784"/>
                <a:gd name="connsiteY91" fmla="*/ 342973 h 611789"/>
                <a:gd name="connsiteX92" fmla="*/ 467784 w 1229784"/>
                <a:gd name="connsiteY92" fmla="*/ 336623 h 611789"/>
                <a:gd name="connsiteX93" fmla="*/ 474134 w 1229784"/>
                <a:gd name="connsiteY93" fmla="*/ 334506 h 611789"/>
                <a:gd name="connsiteX94" fmla="*/ 480484 w 1229784"/>
                <a:gd name="connsiteY94" fmla="*/ 330273 h 611789"/>
                <a:gd name="connsiteX95" fmla="*/ 493184 w 1229784"/>
                <a:gd name="connsiteY95" fmla="*/ 326039 h 611789"/>
                <a:gd name="connsiteX96" fmla="*/ 508000 w 1229784"/>
                <a:gd name="connsiteY96" fmla="*/ 321806 h 611789"/>
                <a:gd name="connsiteX97" fmla="*/ 529167 w 1229784"/>
                <a:gd name="connsiteY97" fmla="*/ 323923 h 611789"/>
                <a:gd name="connsiteX98" fmla="*/ 541867 w 1229784"/>
                <a:gd name="connsiteY98" fmla="*/ 328156 h 611789"/>
                <a:gd name="connsiteX99" fmla="*/ 552450 w 1229784"/>
                <a:gd name="connsiteY99" fmla="*/ 340856 h 611789"/>
                <a:gd name="connsiteX100" fmla="*/ 556684 w 1229784"/>
                <a:gd name="connsiteY100" fmla="*/ 347206 h 611789"/>
                <a:gd name="connsiteX101" fmla="*/ 563034 w 1229784"/>
                <a:gd name="connsiteY101" fmla="*/ 355673 h 611789"/>
                <a:gd name="connsiteX102" fmla="*/ 565150 w 1229784"/>
                <a:gd name="connsiteY102" fmla="*/ 362023 h 611789"/>
                <a:gd name="connsiteX103" fmla="*/ 571500 w 1229784"/>
                <a:gd name="connsiteY103" fmla="*/ 364139 h 611789"/>
                <a:gd name="connsiteX104" fmla="*/ 618067 w 1229784"/>
                <a:gd name="connsiteY104" fmla="*/ 359906 h 611789"/>
                <a:gd name="connsiteX105" fmla="*/ 643467 w 1229784"/>
                <a:gd name="connsiteY105" fmla="*/ 351439 h 611789"/>
                <a:gd name="connsiteX106" fmla="*/ 656167 w 1229784"/>
                <a:gd name="connsiteY106" fmla="*/ 347206 h 611789"/>
                <a:gd name="connsiteX107" fmla="*/ 677334 w 1229784"/>
                <a:gd name="connsiteY107" fmla="*/ 338739 h 611789"/>
                <a:gd name="connsiteX108" fmla="*/ 700617 w 1229784"/>
                <a:gd name="connsiteY108" fmla="*/ 334506 h 611789"/>
                <a:gd name="connsiteX109" fmla="*/ 759884 w 1229784"/>
                <a:gd name="connsiteY109" fmla="*/ 336623 h 611789"/>
                <a:gd name="connsiteX110" fmla="*/ 766234 w 1229784"/>
                <a:gd name="connsiteY110" fmla="*/ 338739 h 611789"/>
                <a:gd name="connsiteX111" fmla="*/ 770467 w 1229784"/>
                <a:gd name="connsiteY111" fmla="*/ 342973 h 611789"/>
                <a:gd name="connsiteX112" fmla="*/ 808567 w 1229784"/>
                <a:gd name="connsiteY112" fmla="*/ 338739 h 611789"/>
                <a:gd name="connsiteX113" fmla="*/ 821267 w 1229784"/>
                <a:gd name="connsiteY113" fmla="*/ 332389 h 611789"/>
                <a:gd name="connsiteX114" fmla="*/ 831850 w 1229784"/>
                <a:gd name="connsiteY114" fmla="*/ 330273 h 611789"/>
                <a:gd name="connsiteX115" fmla="*/ 846667 w 1229784"/>
                <a:gd name="connsiteY115" fmla="*/ 323923 h 611789"/>
                <a:gd name="connsiteX116" fmla="*/ 853017 w 1229784"/>
                <a:gd name="connsiteY116" fmla="*/ 321806 h 611789"/>
                <a:gd name="connsiteX117" fmla="*/ 869950 w 1229784"/>
                <a:gd name="connsiteY117" fmla="*/ 323923 h 611789"/>
                <a:gd name="connsiteX118" fmla="*/ 884767 w 1229784"/>
                <a:gd name="connsiteY118" fmla="*/ 328156 h 611789"/>
                <a:gd name="connsiteX119" fmla="*/ 908050 w 1229784"/>
                <a:gd name="connsiteY119" fmla="*/ 330273 h 611789"/>
                <a:gd name="connsiteX120" fmla="*/ 933450 w 1229784"/>
                <a:gd name="connsiteY120" fmla="*/ 328156 h 611789"/>
                <a:gd name="connsiteX121" fmla="*/ 954617 w 1229784"/>
                <a:gd name="connsiteY121" fmla="*/ 321806 h 611789"/>
                <a:gd name="connsiteX122" fmla="*/ 960967 w 1229784"/>
                <a:gd name="connsiteY122" fmla="*/ 317573 h 611789"/>
                <a:gd name="connsiteX123" fmla="*/ 973667 w 1229784"/>
                <a:gd name="connsiteY123" fmla="*/ 313339 h 611789"/>
                <a:gd name="connsiteX124" fmla="*/ 1001184 w 1229784"/>
                <a:gd name="connsiteY124" fmla="*/ 317573 h 611789"/>
                <a:gd name="connsiteX125" fmla="*/ 1007534 w 1229784"/>
                <a:gd name="connsiteY125" fmla="*/ 321806 h 611789"/>
                <a:gd name="connsiteX126" fmla="*/ 1020234 w 1229784"/>
                <a:gd name="connsiteY126" fmla="*/ 336623 h 611789"/>
                <a:gd name="connsiteX127" fmla="*/ 1032934 w 1229784"/>
                <a:gd name="connsiteY127" fmla="*/ 353556 h 611789"/>
                <a:gd name="connsiteX128" fmla="*/ 1035050 w 1229784"/>
                <a:gd name="connsiteY128" fmla="*/ 359906 h 611789"/>
                <a:gd name="connsiteX129" fmla="*/ 1039284 w 1229784"/>
                <a:gd name="connsiteY129" fmla="*/ 366256 h 611789"/>
                <a:gd name="connsiteX130" fmla="*/ 1051984 w 1229784"/>
                <a:gd name="connsiteY130" fmla="*/ 372606 h 611789"/>
                <a:gd name="connsiteX131" fmla="*/ 1077384 w 1229784"/>
                <a:gd name="connsiteY131" fmla="*/ 370489 h 611789"/>
                <a:gd name="connsiteX132" fmla="*/ 1092200 w 1229784"/>
                <a:gd name="connsiteY132" fmla="*/ 364139 h 611789"/>
                <a:gd name="connsiteX133" fmla="*/ 1102784 w 1229784"/>
                <a:gd name="connsiteY133" fmla="*/ 362023 h 611789"/>
                <a:gd name="connsiteX134" fmla="*/ 1121834 w 1229784"/>
                <a:gd name="connsiteY134" fmla="*/ 351439 h 611789"/>
                <a:gd name="connsiteX135" fmla="*/ 1134534 w 1229784"/>
                <a:gd name="connsiteY135" fmla="*/ 340856 h 611789"/>
                <a:gd name="connsiteX136" fmla="*/ 1140884 w 1229784"/>
                <a:gd name="connsiteY136" fmla="*/ 338739 h 611789"/>
                <a:gd name="connsiteX137" fmla="*/ 1153584 w 1229784"/>
                <a:gd name="connsiteY137" fmla="*/ 332389 h 611789"/>
                <a:gd name="connsiteX138" fmla="*/ 1187450 w 1229784"/>
                <a:gd name="connsiteY138" fmla="*/ 330273 h 611789"/>
                <a:gd name="connsiteX139" fmla="*/ 1195917 w 1229784"/>
                <a:gd name="connsiteY139" fmla="*/ 332389 h 611789"/>
                <a:gd name="connsiteX140" fmla="*/ 1204384 w 1229784"/>
                <a:gd name="connsiteY140" fmla="*/ 345089 h 611789"/>
                <a:gd name="connsiteX141" fmla="*/ 1210734 w 1229784"/>
                <a:gd name="connsiteY141" fmla="*/ 349323 h 611789"/>
                <a:gd name="connsiteX142" fmla="*/ 1219200 w 1229784"/>
                <a:gd name="connsiteY142" fmla="*/ 359906 h 611789"/>
                <a:gd name="connsiteX143" fmla="*/ 1223434 w 1229784"/>
                <a:gd name="connsiteY143" fmla="*/ 364139 h 611789"/>
                <a:gd name="connsiteX144" fmla="*/ 1229784 w 1229784"/>
                <a:gd name="connsiteY144" fmla="*/ 364139 h 611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1229784" h="611789">
                  <a:moveTo>
                    <a:pt x="0" y="419173"/>
                  </a:moveTo>
                  <a:cubicBezTo>
                    <a:pt x="5519" y="413654"/>
                    <a:pt x="11316" y="409241"/>
                    <a:pt x="14817" y="402239"/>
                  </a:cubicBezTo>
                  <a:cubicBezTo>
                    <a:pt x="15815" y="400243"/>
                    <a:pt x="15850" y="397839"/>
                    <a:pt x="16934" y="395889"/>
                  </a:cubicBezTo>
                  <a:cubicBezTo>
                    <a:pt x="19405" y="391442"/>
                    <a:pt x="22578" y="387422"/>
                    <a:pt x="25400" y="383189"/>
                  </a:cubicBezTo>
                  <a:lnTo>
                    <a:pt x="29634" y="376839"/>
                  </a:lnTo>
                  <a:cubicBezTo>
                    <a:pt x="37347" y="353692"/>
                    <a:pt x="25047" y="388746"/>
                    <a:pt x="35984" y="364139"/>
                  </a:cubicBezTo>
                  <a:cubicBezTo>
                    <a:pt x="39889" y="355354"/>
                    <a:pt x="40523" y="349907"/>
                    <a:pt x="42334" y="340856"/>
                  </a:cubicBezTo>
                  <a:cubicBezTo>
                    <a:pt x="43039" y="329567"/>
                    <a:pt x="43266" y="318238"/>
                    <a:pt x="44450" y="306989"/>
                  </a:cubicBezTo>
                  <a:cubicBezTo>
                    <a:pt x="44684" y="304770"/>
                    <a:pt x="45980" y="302792"/>
                    <a:pt x="46567" y="300639"/>
                  </a:cubicBezTo>
                  <a:cubicBezTo>
                    <a:pt x="48098" y="295026"/>
                    <a:pt x="48960" y="289225"/>
                    <a:pt x="50800" y="283706"/>
                  </a:cubicBezTo>
                  <a:cubicBezTo>
                    <a:pt x="52211" y="279473"/>
                    <a:pt x="53952" y="275335"/>
                    <a:pt x="55034" y="271006"/>
                  </a:cubicBezTo>
                  <a:cubicBezTo>
                    <a:pt x="56445" y="265362"/>
                    <a:pt x="57427" y="259592"/>
                    <a:pt x="59267" y="254073"/>
                  </a:cubicBezTo>
                  <a:cubicBezTo>
                    <a:pt x="59973" y="251956"/>
                    <a:pt x="60771" y="249868"/>
                    <a:pt x="61384" y="247723"/>
                  </a:cubicBezTo>
                  <a:cubicBezTo>
                    <a:pt x="62183" y="244926"/>
                    <a:pt x="62890" y="242101"/>
                    <a:pt x="63500" y="239256"/>
                  </a:cubicBezTo>
                  <a:cubicBezTo>
                    <a:pt x="65008" y="232220"/>
                    <a:pt x="65459" y="224915"/>
                    <a:pt x="67734" y="218089"/>
                  </a:cubicBezTo>
                  <a:cubicBezTo>
                    <a:pt x="69145" y="213856"/>
                    <a:pt x="70884" y="209718"/>
                    <a:pt x="71967" y="205389"/>
                  </a:cubicBezTo>
                  <a:cubicBezTo>
                    <a:pt x="72673" y="202567"/>
                    <a:pt x="73248" y="199709"/>
                    <a:pt x="74084" y="196923"/>
                  </a:cubicBezTo>
                  <a:cubicBezTo>
                    <a:pt x="75366" y="192649"/>
                    <a:pt x="77235" y="188552"/>
                    <a:pt x="78317" y="184223"/>
                  </a:cubicBezTo>
                  <a:cubicBezTo>
                    <a:pt x="79023" y="181401"/>
                    <a:pt x="79803" y="178596"/>
                    <a:pt x="80434" y="175756"/>
                  </a:cubicBezTo>
                  <a:cubicBezTo>
                    <a:pt x="81214" y="172244"/>
                    <a:pt x="81678" y="168663"/>
                    <a:pt x="82550" y="165173"/>
                  </a:cubicBezTo>
                  <a:cubicBezTo>
                    <a:pt x="83091" y="163008"/>
                    <a:pt x="83961" y="160940"/>
                    <a:pt x="84667" y="158823"/>
                  </a:cubicBezTo>
                  <a:cubicBezTo>
                    <a:pt x="85373" y="153884"/>
                    <a:pt x="85806" y="148898"/>
                    <a:pt x="86784" y="144006"/>
                  </a:cubicBezTo>
                  <a:cubicBezTo>
                    <a:pt x="87925" y="138301"/>
                    <a:pt x="89606" y="132717"/>
                    <a:pt x="91017" y="127073"/>
                  </a:cubicBezTo>
                  <a:lnTo>
                    <a:pt x="93134" y="118606"/>
                  </a:lnTo>
                  <a:cubicBezTo>
                    <a:pt x="93839" y="115784"/>
                    <a:pt x="94330" y="112899"/>
                    <a:pt x="95250" y="110139"/>
                  </a:cubicBezTo>
                  <a:lnTo>
                    <a:pt x="97367" y="103789"/>
                  </a:lnTo>
                  <a:cubicBezTo>
                    <a:pt x="97992" y="98790"/>
                    <a:pt x="100077" y="80250"/>
                    <a:pt x="101600" y="74156"/>
                  </a:cubicBezTo>
                  <a:cubicBezTo>
                    <a:pt x="102682" y="69827"/>
                    <a:pt x="105834" y="61456"/>
                    <a:pt x="105834" y="61456"/>
                  </a:cubicBezTo>
                  <a:cubicBezTo>
                    <a:pt x="106539" y="57223"/>
                    <a:pt x="106909" y="52920"/>
                    <a:pt x="107950" y="48756"/>
                  </a:cubicBezTo>
                  <a:cubicBezTo>
                    <a:pt x="109032" y="44427"/>
                    <a:pt x="110773" y="40289"/>
                    <a:pt x="112184" y="36056"/>
                  </a:cubicBezTo>
                  <a:cubicBezTo>
                    <a:pt x="112890" y="33939"/>
                    <a:pt x="113759" y="31870"/>
                    <a:pt x="114300" y="29706"/>
                  </a:cubicBezTo>
                  <a:cubicBezTo>
                    <a:pt x="117034" y="18771"/>
                    <a:pt x="114803" y="23660"/>
                    <a:pt x="120650" y="14889"/>
                  </a:cubicBezTo>
                  <a:cubicBezTo>
                    <a:pt x="121356" y="12067"/>
                    <a:pt x="121968" y="9220"/>
                    <a:pt x="122767" y="6423"/>
                  </a:cubicBezTo>
                  <a:cubicBezTo>
                    <a:pt x="123380" y="4278"/>
                    <a:pt x="122719" y="614"/>
                    <a:pt x="124884" y="73"/>
                  </a:cubicBezTo>
                  <a:cubicBezTo>
                    <a:pt x="127352" y="-544"/>
                    <a:pt x="129117" y="2895"/>
                    <a:pt x="131234" y="4306"/>
                  </a:cubicBezTo>
                  <a:cubicBezTo>
                    <a:pt x="131939" y="7834"/>
                    <a:pt x="132478" y="11399"/>
                    <a:pt x="133350" y="14889"/>
                  </a:cubicBezTo>
                  <a:cubicBezTo>
                    <a:pt x="133891" y="17054"/>
                    <a:pt x="134854" y="19094"/>
                    <a:pt x="135467" y="21239"/>
                  </a:cubicBezTo>
                  <a:cubicBezTo>
                    <a:pt x="136266" y="24036"/>
                    <a:pt x="136785" y="26909"/>
                    <a:pt x="137584" y="29706"/>
                  </a:cubicBezTo>
                  <a:cubicBezTo>
                    <a:pt x="138197" y="31851"/>
                    <a:pt x="139159" y="33892"/>
                    <a:pt x="139700" y="36056"/>
                  </a:cubicBezTo>
                  <a:cubicBezTo>
                    <a:pt x="140572" y="39546"/>
                    <a:pt x="141111" y="43111"/>
                    <a:pt x="141817" y="46639"/>
                  </a:cubicBezTo>
                  <a:cubicBezTo>
                    <a:pt x="142523" y="63572"/>
                    <a:pt x="142727" y="80534"/>
                    <a:pt x="143934" y="97439"/>
                  </a:cubicBezTo>
                  <a:cubicBezTo>
                    <a:pt x="144141" y="100341"/>
                    <a:pt x="145480" y="103053"/>
                    <a:pt x="146050" y="105906"/>
                  </a:cubicBezTo>
                  <a:cubicBezTo>
                    <a:pt x="149773" y="124525"/>
                    <a:pt x="146165" y="112602"/>
                    <a:pt x="150284" y="124956"/>
                  </a:cubicBezTo>
                  <a:cubicBezTo>
                    <a:pt x="150989" y="133423"/>
                    <a:pt x="151277" y="141935"/>
                    <a:pt x="152400" y="150356"/>
                  </a:cubicBezTo>
                  <a:cubicBezTo>
                    <a:pt x="152695" y="152568"/>
                    <a:pt x="154240" y="154492"/>
                    <a:pt x="154517" y="156706"/>
                  </a:cubicBezTo>
                  <a:cubicBezTo>
                    <a:pt x="159094" y="193316"/>
                    <a:pt x="153171" y="173830"/>
                    <a:pt x="158750" y="190573"/>
                  </a:cubicBezTo>
                  <a:cubicBezTo>
                    <a:pt x="159456" y="201862"/>
                    <a:pt x="159683" y="213190"/>
                    <a:pt x="160867" y="224439"/>
                  </a:cubicBezTo>
                  <a:cubicBezTo>
                    <a:pt x="161101" y="226658"/>
                    <a:pt x="162862" y="228561"/>
                    <a:pt x="162984" y="230789"/>
                  </a:cubicBezTo>
                  <a:cubicBezTo>
                    <a:pt x="164984" y="267451"/>
                    <a:pt x="164289" y="304257"/>
                    <a:pt x="167217" y="340856"/>
                  </a:cubicBezTo>
                  <a:cubicBezTo>
                    <a:pt x="171737" y="397359"/>
                    <a:pt x="167979" y="376421"/>
                    <a:pt x="173567" y="404356"/>
                  </a:cubicBezTo>
                  <a:cubicBezTo>
                    <a:pt x="174273" y="436812"/>
                    <a:pt x="174565" y="469279"/>
                    <a:pt x="175684" y="501723"/>
                  </a:cubicBezTo>
                  <a:cubicBezTo>
                    <a:pt x="176439" y="523612"/>
                    <a:pt x="176288" y="521075"/>
                    <a:pt x="179917" y="535589"/>
                  </a:cubicBezTo>
                  <a:cubicBezTo>
                    <a:pt x="180623" y="544761"/>
                    <a:pt x="180893" y="553978"/>
                    <a:pt x="182034" y="563106"/>
                  </a:cubicBezTo>
                  <a:cubicBezTo>
                    <a:pt x="182311" y="565320"/>
                    <a:pt x="183751" y="567261"/>
                    <a:pt x="184150" y="569456"/>
                  </a:cubicBezTo>
                  <a:cubicBezTo>
                    <a:pt x="188017" y="590724"/>
                    <a:pt x="184177" y="580130"/>
                    <a:pt x="188384" y="594856"/>
                  </a:cubicBezTo>
                  <a:cubicBezTo>
                    <a:pt x="188997" y="597001"/>
                    <a:pt x="189203" y="599390"/>
                    <a:pt x="190500" y="601206"/>
                  </a:cubicBezTo>
                  <a:cubicBezTo>
                    <a:pt x="192820" y="604454"/>
                    <a:pt x="195180" y="608411"/>
                    <a:pt x="198967" y="609673"/>
                  </a:cubicBezTo>
                  <a:lnTo>
                    <a:pt x="205317" y="611789"/>
                  </a:lnTo>
                  <a:cubicBezTo>
                    <a:pt x="211667" y="611084"/>
                    <a:pt x="218977" y="613103"/>
                    <a:pt x="224367" y="609673"/>
                  </a:cubicBezTo>
                  <a:cubicBezTo>
                    <a:pt x="225898" y="608699"/>
                    <a:pt x="229879" y="591858"/>
                    <a:pt x="230717" y="588506"/>
                  </a:cubicBezTo>
                  <a:cubicBezTo>
                    <a:pt x="232027" y="574102"/>
                    <a:pt x="232538" y="564072"/>
                    <a:pt x="234950" y="550406"/>
                  </a:cubicBezTo>
                  <a:cubicBezTo>
                    <a:pt x="236200" y="543320"/>
                    <a:pt x="238001" y="536337"/>
                    <a:pt x="239184" y="529239"/>
                  </a:cubicBezTo>
                  <a:cubicBezTo>
                    <a:pt x="241778" y="513670"/>
                    <a:pt x="240259" y="520702"/>
                    <a:pt x="243417" y="508073"/>
                  </a:cubicBezTo>
                  <a:cubicBezTo>
                    <a:pt x="244123" y="498901"/>
                    <a:pt x="244393" y="489684"/>
                    <a:pt x="245534" y="480556"/>
                  </a:cubicBezTo>
                  <a:cubicBezTo>
                    <a:pt x="245811" y="478342"/>
                    <a:pt x="247416" y="476425"/>
                    <a:pt x="247650" y="474206"/>
                  </a:cubicBezTo>
                  <a:cubicBezTo>
                    <a:pt x="248834" y="462957"/>
                    <a:pt x="248865" y="451614"/>
                    <a:pt x="249767" y="440339"/>
                  </a:cubicBezTo>
                  <a:cubicBezTo>
                    <a:pt x="250277" y="433970"/>
                    <a:pt x="251092" y="427629"/>
                    <a:pt x="251884" y="421289"/>
                  </a:cubicBezTo>
                  <a:cubicBezTo>
                    <a:pt x="252781" y="414114"/>
                    <a:pt x="254268" y="403285"/>
                    <a:pt x="256117" y="395889"/>
                  </a:cubicBezTo>
                  <a:cubicBezTo>
                    <a:pt x="256658" y="393724"/>
                    <a:pt x="257647" y="391692"/>
                    <a:pt x="258234" y="389539"/>
                  </a:cubicBezTo>
                  <a:cubicBezTo>
                    <a:pt x="259047" y="386557"/>
                    <a:pt x="262146" y="371945"/>
                    <a:pt x="264584" y="366256"/>
                  </a:cubicBezTo>
                  <a:cubicBezTo>
                    <a:pt x="265827" y="363356"/>
                    <a:pt x="267406" y="360611"/>
                    <a:pt x="268817" y="357789"/>
                  </a:cubicBezTo>
                  <a:cubicBezTo>
                    <a:pt x="269523" y="354261"/>
                    <a:pt x="270154" y="350718"/>
                    <a:pt x="270934" y="347206"/>
                  </a:cubicBezTo>
                  <a:cubicBezTo>
                    <a:pt x="271565" y="344366"/>
                    <a:pt x="272440" y="341584"/>
                    <a:pt x="273050" y="338739"/>
                  </a:cubicBezTo>
                  <a:cubicBezTo>
                    <a:pt x="274558" y="331704"/>
                    <a:pt x="275009" y="324399"/>
                    <a:pt x="277284" y="317573"/>
                  </a:cubicBezTo>
                  <a:cubicBezTo>
                    <a:pt x="277989" y="315456"/>
                    <a:pt x="278898" y="313397"/>
                    <a:pt x="279400" y="311223"/>
                  </a:cubicBezTo>
                  <a:cubicBezTo>
                    <a:pt x="285245" y="285893"/>
                    <a:pt x="279250" y="296633"/>
                    <a:pt x="287867" y="283706"/>
                  </a:cubicBezTo>
                  <a:cubicBezTo>
                    <a:pt x="288433" y="281443"/>
                    <a:pt x="293903" y="257720"/>
                    <a:pt x="296334" y="254073"/>
                  </a:cubicBezTo>
                  <a:cubicBezTo>
                    <a:pt x="301674" y="246062"/>
                    <a:pt x="298768" y="249522"/>
                    <a:pt x="304800" y="243489"/>
                  </a:cubicBezTo>
                  <a:cubicBezTo>
                    <a:pt x="305506" y="241372"/>
                    <a:pt x="305679" y="238995"/>
                    <a:pt x="306917" y="237139"/>
                  </a:cubicBezTo>
                  <a:cubicBezTo>
                    <a:pt x="308577" y="234648"/>
                    <a:pt x="310904" y="232627"/>
                    <a:pt x="313267" y="230789"/>
                  </a:cubicBezTo>
                  <a:cubicBezTo>
                    <a:pt x="324183" y="222299"/>
                    <a:pt x="322737" y="223400"/>
                    <a:pt x="332317" y="220206"/>
                  </a:cubicBezTo>
                  <a:cubicBezTo>
                    <a:pt x="342661" y="222275"/>
                    <a:pt x="342605" y="221299"/>
                    <a:pt x="351367" y="226556"/>
                  </a:cubicBezTo>
                  <a:cubicBezTo>
                    <a:pt x="355730" y="229174"/>
                    <a:pt x="361014" y="230953"/>
                    <a:pt x="364067" y="235023"/>
                  </a:cubicBezTo>
                  <a:cubicBezTo>
                    <a:pt x="371944" y="245524"/>
                    <a:pt x="367482" y="241532"/>
                    <a:pt x="376767" y="247723"/>
                  </a:cubicBezTo>
                  <a:cubicBezTo>
                    <a:pt x="382047" y="263562"/>
                    <a:pt x="374332" y="243575"/>
                    <a:pt x="385234" y="260423"/>
                  </a:cubicBezTo>
                  <a:cubicBezTo>
                    <a:pt x="391414" y="269974"/>
                    <a:pt x="395857" y="280590"/>
                    <a:pt x="402167" y="290056"/>
                  </a:cubicBezTo>
                  <a:cubicBezTo>
                    <a:pt x="403578" y="292173"/>
                    <a:pt x="405367" y="294081"/>
                    <a:pt x="406400" y="296406"/>
                  </a:cubicBezTo>
                  <a:cubicBezTo>
                    <a:pt x="408212" y="300484"/>
                    <a:pt x="408159" y="305393"/>
                    <a:pt x="410634" y="309106"/>
                  </a:cubicBezTo>
                  <a:cubicBezTo>
                    <a:pt x="413456" y="313339"/>
                    <a:pt x="416825" y="317255"/>
                    <a:pt x="419100" y="321806"/>
                  </a:cubicBezTo>
                  <a:cubicBezTo>
                    <a:pt x="419290" y="322186"/>
                    <a:pt x="426005" y="340075"/>
                    <a:pt x="431800" y="342973"/>
                  </a:cubicBezTo>
                  <a:cubicBezTo>
                    <a:pt x="435791" y="344969"/>
                    <a:pt x="444500" y="347206"/>
                    <a:pt x="444500" y="347206"/>
                  </a:cubicBezTo>
                  <a:cubicBezTo>
                    <a:pt x="446328" y="346749"/>
                    <a:pt x="456958" y="344321"/>
                    <a:pt x="459317" y="342973"/>
                  </a:cubicBezTo>
                  <a:cubicBezTo>
                    <a:pt x="462380" y="341223"/>
                    <a:pt x="464721" y="338373"/>
                    <a:pt x="467784" y="336623"/>
                  </a:cubicBezTo>
                  <a:cubicBezTo>
                    <a:pt x="469721" y="335516"/>
                    <a:pt x="472138" y="335504"/>
                    <a:pt x="474134" y="334506"/>
                  </a:cubicBezTo>
                  <a:cubicBezTo>
                    <a:pt x="476409" y="333368"/>
                    <a:pt x="478159" y="331306"/>
                    <a:pt x="480484" y="330273"/>
                  </a:cubicBezTo>
                  <a:cubicBezTo>
                    <a:pt x="484562" y="328461"/>
                    <a:pt x="488951" y="327450"/>
                    <a:pt x="493184" y="326039"/>
                  </a:cubicBezTo>
                  <a:cubicBezTo>
                    <a:pt x="502282" y="323006"/>
                    <a:pt x="497385" y="324460"/>
                    <a:pt x="508000" y="321806"/>
                  </a:cubicBezTo>
                  <a:cubicBezTo>
                    <a:pt x="515056" y="322512"/>
                    <a:pt x="522198" y="322616"/>
                    <a:pt x="529167" y="323923"/>
                  </a:cubicBezTo>
                  <a:cubicBezTo>
                    <a:pt x="533553" y="324745"/>
                    <a:pt x="541867" y="328156"/>
                    <a:pt x="541867" y="328156"/>
                  </a:cubicBezTo>
                  <a:cubicBezTo>
                    <a:pt x="552372" y="343915"/>
                    <a:pt x="538874" y="324566"/>
                    <a:pt x="552450" y="340856"/>
                  </a:cubicBezTo>
                  <a:cubicBezTo>
                    <a:pt x="554079" y="342810"/>
                    <a:pt x="555205" y="345136"/>
                    <a:pt x="556684" y="347206"/>
                  </a:cubicBezTo>
                  <a:cubicBezTo>
                    <a:pt x="558735" y="350077"/>
                    <a:pt x="560917" y="352851"/>
                    <a:pt x="563034" y="355673"/>
                  </a:cubicBezTo>
                  <a:cubicBezTo>
                    <a:pt x="563739" y="357790"/>
                    <a:pt x="563572" y="360445"/>
                    <a:pt x="565150" y="362023"/>
                  </a:cubicBezTo>
                  <a:cubicBezTo>
                    <a:pt x="566728" y="363601"/>
                    <a:pt x="569271" y="364228"/>
                    <a:pt x="571500" y="364139"/>
                  </a:cubicBezTo>
                  <a:cubicBezTo>
                    <a:pt x="587074" y="363516"/>
                    <a:pt x="602545" y="361317"/>
                    <a:pt x="618067" y="359906"/>
                  </a:cubicBezTo>
                  <a:lnTo>
                    <a:pt x="643467" y="351439"/>
                  </a:lnTo>
                  <a:lnTo>
                    <a:pt x="656167" y="347206"/>
                  </a:lnTo>
                  <a:cubicBezTo>
                    <a:pt x="663689" y="343445"/>
                    <a:pt x="668621" y="340481"/>
                    <a:pt x="677334" y="338739"/>
                  </a:cubicBezTo>
                  <a:cubicBezTo>
                    <a:pt x="692125" y="335782"/>
                    <a:pt x="684368" y="337215"/>
                    <a:pt x="700617" y="334506"/>
                  </a:cubicBezTo>
                  <a:cubicBezTo>
                    <a:pt x="720373" y="335212"/>
                    <a:pt x="740157" y="335350"/>
                    <a:pt x="759884" y="336623"/>
                  </a:cubicBezTo>
                  <a:cubicBezTo>
                    <a:pt x="762110" y="336767"/>
                    <a:pt x="764321" y="337591"/>
                    <a:pt x="766234" y="338739"/>
                  </a:cubicBezTo>
                  <a:cubicBezTo>
                    <a:pt x="767945" y="339766"/>
                    <a:pt x="769056" y="341562"/>
                    <a:pt x="770467" y="342973"/>
                  </a:cubicBezTo>
                  <a:cubicBezTo>
                    <a:pt x="783167" y="341562"/>
                    <a:pt x="796057" y="341345"/>
                    <a:pt x="808567" y="338739"/>
                  </a:cubicBezTo>
                  <a:cubicBezTo>
                    <a:pt x="813201" y="337774"/>
                    <a:pt x="816819" y="334006"/>
                    <a:pt x="821267" y="332389"/>
                  </a:cubicBezTo>
                  <a:cubicBezTo>
                    <a:pt x="824648" y="331160"/>
                    <a:pt x="828360" y="331145"/>
                    <a:pt x="831850" y="330273"/>
                  </a:cubicBezTo>
                  <a:cubicBezTo>
                    <a:pt x="839787" y="328289"/>
                    <a:pt x="838193" y="327554"/>
                    <a:pt x="846667" y="323923"/>
                  </a:cubicBezTo>
                  <a:cubicBezTo>
                    <a:pt x="848718" y="323044"/>
                    <a:pt x="850900" y="322512"/>
                    <a:pt x="853017" y="321806"/>
                  </a:cubicBezTo>
                  <a:cubicBezTo>
                    <a:pt x="858661" y="322512"/>
                    <a:pt x="864353" y="322906"/>
                    <a:pt x="869950" y="323923"/>
                  </a:cubicBezTo>
                  <a:cubicBezTo>
                    <a:pt x="887897" y="327186"/>
                    <a:pt x="862613" y="325202"/>
                    <a:pt x="884767" y="328156"/>
                  </a:cubicBezTo>
                  <a:cubicBezTo>
                    <a:pt x="892492" y="329186"/>
                    <a:pt x="900289" y="329567"/>
                    <a:pt x="908050" y="330273"/>
                  </a:cubicBezTo>
                  <a:cubicBezTo>
                    <a:pt x="916517" y="329567"/>
                    <a:pt x="925020" y="329210"/>
                    <a:pt x="933450" y="328156"/>
                  </a:cubicBezTo>
                  <a:cubicBezTo>
                    <a:pt x="937731" y="327621"/>
                    <a:pt x="952217" y="322873"/>
                    <a:pt x="954617" y="321806"/>
                  </a:cubicBezTo>
                  <a:cubicBezTo>
                    <a:pt x="956942" y="320773"/>
                    <a:pt x="958642" y="318606"/>
                    <a:pt x="960967" y="317573"/>
                  </a:cubicBezTo>
                  <a:cubicBezTo>
                    <a:pt x="965045" y="315761"/>
                    <a:pt x="973667" y="313339"/>
                    <a:pt x="973667" y="313339"/>
                  </a:cubicBezTo>
                  <a:cubicBezTo>
                    <a:pt x="979743" y="313947"/>
                    <a:pt x="993554" y="313758"/>
                    <a:pt x="1001184" y="317573"/>
                  </a:cubicBezTo>
                  <a:cubicBezTo>
                    <a:pt x="1003459" y="318711"/>
                    <a:pt x="1005417" y="320395"/>
                    <a:pt x="1007534" y="321806"/>
                  </a:cubicBezTo>
                  <a:cubicBezTo>
                    <a:pt x="1020523" y="341291"/>
                    <a:pt x="999704" y="310959"/>
                    <a:pt x="1020234" y="336623"/>
                  </a:cubicBezTo>
                  <a:cubicBezTo>
                    <a:pt x="1039372" y="360546"/>
                    <a:pt x="1021350" y="341975"/>
                    <a:pt x="1032934" y="353556"/>
                  </a:cubicBezTo>
                  <a:cubicBezTo>
                    <a:pt x="1033639" y="355673"/>
                    <a:pt x="1034052" y="357910"/>
                    <a:pt x="1035050" y="359906"/>
                  </a:cubicBezTo>
                  <a:cubicBezTo>
                    <a:pt x="1036188" y="362181"/>
                    <a:pt x="1037485" y="364457"/>
                    <a:pt x="1039284" y="366256"/>
                  </a:cubicBezTo>
                  <a:cubicBezTo>
                    <a:pt x="1043387" y="370358"/>
                    <a:pt x="1046820" y="370884"/>
                    <a:pt x="1051984" y="372606"/>
                  </a:cubicBezTo>
                  <a:cubicBezTo>
                    <a:pt x="1060451" y="371900"/>
                    <a:pt x="1069070" y="372239"/>
                    <a:pt x="1077384" y="370489"/>
                  </a:cubicBezTo>
                  <a:cubicBezTo>
                    <a:pt x="1082642" y="369382"/>
                    <a:pt x="1087103" y="365838"/>
                    <a:pt x="1092200" y="364139"/>
                  </a:cubicBezTo>
                  <a:cubicBezTo>
                    <a:pt x="1095613" y="363001"/>
                    <a:pt x="1099256" y="362728"/>
                    <a:pt x="1102784" y="362023"/>
                  </a:cubicBezTo>
                  <a:cubicBezTo>
                    <a:pt x="1117340" y="352318"/>
                    <a:pt x="1110657" y="355165"/>
                    <a:pt x="1121834" y="351439"/>
                  </a:cubicBezTo>
                  <a:cubicBezTo>
                    <a:pt x="1126516" y="346757"/>
                    <a:pt x="1128639" y="343803"/>
                    <a:pt x="1134534" y="340856"/>
                  </a:cubicBezTo>
                  <a:cubicBezTo>
                    <a:pt x="1136530" y="339858"/>
                    <a:pt x="1138888" y="339737"/>
                    <a:pt x="1140884" y="338739"/>
                  </a:cubicBezTo>
                  <a:cubicBezTo>
                    <a:pt x="1146780" y="335791"/>
                    <a:pt x="1146847" y="333098"/>
                    <a:pt x="1153584" y="332389"/>
                  </a:cubicBezTo>
                  <a:cubicBezTo>
                    <a:pt x="1164833" y="331205"/>
                    <a:pt x="1176161" y="330978"/>
                    <a:pt x="1187450" y="330273"/>
                  </a:cubicBezTo>
                  <a:cubicBezTo>
                    <a:pt x="1190272" y="330978"/>
                    <a:pt x="1193315" y="331088"/>
                    <a:pt x="1195917" y="332389"/>
                  </a:cubicBezTo>
                  <a:cubicBezTo>
                    <a:pt x="1201466" y="335163"/>
                    <a:pt x="1200704" y="340674"/>
                    <a:pt x="1204384" y="345089"/>
                  </a:cubicBezTo>
                  <a:cubicBezTo>
                    <a:pt x="1206013" y="347043"/>
                    <a:pt x="1208617" y="347912"/>
                    <a:pt x="1210734" y="349323"/>
                  </a:cubicBezTo>
                  <a:cubicBezTo>
                    <a:pt x="1214090" y="359394"/>
                    <a:pt x="1210497" y="352944"/>
                    <a:pt x="1219200" y="359906"/>
                  </a:cubicBezTo>
                  <a:cubicBezTo>
                    <a:pt x="1220758" y="361153"/>
                    <a:pt x="1221581" y="363398"/>
                    <a:pt x="1223434" y="364139"/>
                  </a:cubicBezTo>
                  <a:cubicBezTo>
                    <a:pt x="1225399" y="364925"/>
                    <a:pt x="1227667" y="364139"/>
                    <a:pt x="1229784" y="364139"/>
                  </a:cubicBezTo>
                </a:path>
              </a:pathLst>
            </a:custGeom>
            <a:noFill/>
            <a:ln w="28575">
              <a:solidFill>
                <a:srgbClr val="87CB3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Freeform 192"/>
            <p:cNvSpPr/>
            <p:nvPr/>
          </p:nvSpPr>
          <p:spPr>
            <a:xfrm>
              <a:off x="4205245" y="4964316"/>
              <a:ext cx="1244600" cy="176805"/>
            </a:xfrm>
            <a:custGeom>
              <a:avLst/>
              <a:gdLst>
                <a:gd name="connsiteX0" fmla="*/ 0 w 1244600"/>
                <a:gd name="connsiteY0" fmla="*/ 79838 h 176805"/>
                <a:gd name="connsiteX1" fmla="*/ 49213 w 1244600"/>
                <a:gd name="connsiteY1" fmla="*/ 463 h 176805"/>
                <a:gd name="connsiteX2" fmla="*/ 53975 w 1244600"/>
                <a:gd name="connsiteY2" fmla="*/ 2050 h 176805"/>
                <a:gd name="connsiteX3" fmla="*/ 58738 w 1244600"/>
                <a:gd name="connsiteY3" fmla="*/ 6813 h 176805"/>
                <a:gd name="connsiteX4" fmla="*/ 61913 w 1244600"/>
                <a:gd name="connsiteY4" fmla="*/ 11575 h 176805"/>
                <a:gd name="connsiteX5" fmla="*/ 66675 w 1244600"/>
                <a:gd name="connsiteY5" fmla="*/ 22688 h 176805"/>
                <a:gd name="connsiteX6" fmla="*/ 68263 w 1244600"/>
                <a:gd name="connsiteY6" fmla="*/ 32213 h 176805"/>
                <a:gd name="connsiteX7" fmla="*/ 71438 w 1244600"/>
                <a:gd name="connsiteY7" fmla="*/ 41738 h 176805"/>
                <a:gd name="connsiteX8" fmla="*/ 73025 w 1244600"/>
                <a:gd name="connsiteY8" fmla="*/ 54438 h 176805"/>
                <a:gd name="connsiteX9" fmla="*/ 76200 w 1244600"/>
                <a:gd name="connsiteY9" fmla="*/ 68725 h 176805"/>
                <a:gd name="connsiteX10" fmla="*/ 82550 w 1244600"/>
                <a:gd name="connsiteY10" fmla="*/ 78250 h 176805"/>
                <a:gd name="connsiteX11" fmla="*/ 93663 w 1244600"/>
                <a:gd name="connsiteY11" fmla="*/ 81425 h 176805"/>
                <a:gd name="connsiteX12" fmla="*/ 115888 w 1244600"/>
                <a:gd name="connsiteY12" fmla="*/ 79838 h 176805"/>
                <a:gd name="connsiteX13" fmla="*/ 127000 w 1244600"/>
                <a:gd name="connsiteY13" fmla="*/ 75075 h 176805"/>
                <a:gd name="connsiteX14" fmla="*/ 133350 w 1244600"/>
                <a:gd name="connsiteY14" fmla="*/ 73488 h 176805"/>
                <a:gd name="connsiteX15" fmla="*/ 142875 w 1244600"/>
                <a:gd name="connsiteY15" fmla="*/ 67138 h 176805"/>
                <a:gd name="connsiteX16" fmla="*/ 152400 w 1244600"/>
                <a:gd name="connsiteY16" fmla="*/ 62375 h 176805"/>
                <a:gd name="connsiteX17" fmla="*/ 160338 w 1244600"/>
                <a:gd name="connsiteY17" fmla="*/ 63963 h 176805"/>
                <a:gd name="connsiteX18" fmla="*/ 161925 w 1244600"/>
                <a:gd name="connsiteY18" fmla="*/ 70313 h 176805"/>
                <a:gd name="connsiteX19" fmla="*/ 165100 w 1244600"/>
                <a:gd name="connsiteY19" fmla="*/ 89363 h 176805"/>
                <a:gd name="connsiteX20" fmla="*/ 168275 w 1244600"/>
                <a:gd name="connsiteY20" fmla="*/ 133813 h 176805"/>
                <a:gd name="connsiteX21" fmla="*/ 171450 w 1244600"/>
                <a:gd name="connsiteY21" fmla="*/ 143338 h 176805"/>
                <a:gd name="connsiteX22" fmla="*/ 174625 w 1244600"/>
                <a:gd name="connsiteY22" fmla="*/ 148100 h 176805"/>
                <a:gd name="connsiteX23" fmla="*/ 182563 w 1244600"/>
                <a:gd name="connsiteY23" fmla="*/ 162388 h 176805"/>
                <a:gd name="connsiteX24" fmla="*/ 187325 w 1244600"/>
                <a:gd name="connsiteY24" fmla="*/ 163975 h 176805"/>
                <a:gd name="connsiteX25" fmla="*/ 188913 w 1244600"/>
                <a:gd name="connsiteY25" fmla="*/ 168738 h 176805"/>
                <a:gd name="connsiteX26" fmla="*/ 200025 w 1244600"/>
                <a:gd name="connsiteY26" fmla="*/ 173500 h 176805"/>
                <a:gd name="connsiteX27" fmla="*/ 204788 w 1244600"/>
                <a:gd name="connsiteY27" fmla="*/ 176675 h 176805"/>
                <a:gd name="connsiteX28" fmla="*/ 223838 w 1244600"/>
                <a:gd name="connsiteY28" fmla="*/ 175088 h 176805"/>
                <a:gd name="connsiteX29" fmla="*/ 233363 w 1244600"/>
                <a:gd name="connsiteY29" fmla="*/ 170325 h 176805"/>
                <a:gd name="connsiteX30" fmla="*/ 238125 w 1244600"/>
                <a:gd name="connsiteY30" fmla="*/ 168738 h 176805"/>
                <a:gd name="connsiteX31" fmla="*/ 249238 w 1244600"/>
                <a:gd name="connsiteY31" fmla="*/ 163975 h 176805"/>
                <a:gd name="connsiteX32" fmla="*/ 254000 w 1244600"/>
                <a:gd name="connsiteY32" fmla="*/ 160800 h 176805"/>
                <a:gd name="connsiteX33" fmla="*/ 271463 w 1244600"/>
                <a:gd name="connsiteY33" fmla="*/ 149688 h 176805"/>
                <a:gd name="connsiteX34" fmla="*/ 282575 w 1244600"/>
                <a:gd name="connsiteY34" fmla="*/ 135400 h 176805"/>
                <a:gd name="connsiteX35" fmla="*/ 292100 w 1244600"/>
                <a:gd name="connsiteY35" fmla="*/ 129050 h 176805"/>
                <a:gd name="connsiteX36" fmla="*/ 296863 w 1244600"/>
                <a:gd name="connsiteY36" fmla="*/ 125875 h 176805"/>
                <a:gd name="connsiteX37" fmla="*/ 303213 w 1244600"/>
                <a:gd name="connsiteY37" fmla="*/ 122700 h 176805"/>
                <a:gd name="connsiteX38" fmla="*/ 315913 w 1244600"/>
                <a:gd name="connsiteY38" fmla="*/ 116350 h 176805"/>
                <a:gd name="connsiteX39" fmla="*/ 320675 w 1244600"/>
                <a:gd name="connsiteY39" fmla="*/ 113175 h 176805"/>
                <a:gd name="connsiteX40" fmla="*/ 328613 w 1244600"/>
                <a:gd name="connsiteY40" fmla="*/ 106825 h 176805"/>
                <a:gd name="connsiteX41" fmla="*/ 336550 w 1244600"/>
                <a:gd name="connsiteY41" fmla="*/ 105238 h 176805"/>
                <a:gd name="connsiteX42" fmla="*/ 344488 w 1244600"/>
                <a:gd name="connsiteY42" fmla="*/ 100475 h 176805"/>
                <a:gd name="connsiteX43" fmla="*/ 350838 w 1244600"/>
                <a:gd name="connsiteY43" fmla="*/ 97300 h 176805"/>
                <a:gd name="connsiteX44" fmla="*/ 355600 w 1244600"/>
                <a:gd name="connsiteY44" fmla="*/ 92538 h 176805"/>
                <a:gd name="connsiteX45" fmla="*/ 377825 w 1244600"/>
                <a:gd name="connsiteY45" fmla="*/ 79838 h 176805"/>
                <a:gd name="connsiteX46" fmla="*/ 393700 w 1244600"/>
                <a:gd name="connsiteY46" fmla="*/ 70313 h 176805"/>
                <a:gd name="connsiteX47" fmla="*/ 400050 w 1244600"/>
                <a:gd name="connsiteY47" fmla="*/ 65550 h 176805"/>
                <a:gd name="connsiteX48" fmla="*/ 407988 w 1244600"/>
                <a:gd name="connsiteY48" fmla="*/ 63963 h 176805"/>
                <a:gd name="connsiteX49" fmla="*/ 463550 w 1244600"/>
                <a:gd name="connsiteY49" fmla="*/ 65550 h 176805"/>
                <a:gd name="connsiteX50" fmla="*/ 471488 w 1244600"/>
                <a:gd name="connsiteY50" fmla="*/ 67138 h 176805"/>
                <a:gd name="connsiteX51" fmla="*/ 481013 w 1244600"/>
                <a:gd name="connsiteY51" fmla="*/ 75075 h 176805"/>
                <a:gd name="connsiteX52" fmla="*/ 496888 w 1244600"/>
                <a:gd name="connsiteY52" fmla="*/ 81425 h 176805"/>
                <a:gd name="connsiteX53" fmla="*/ 501650 w 1244600"/>
                <a:gd name="connsiteY53" fmla="*/ 84600 h 176805"/>
                <a:gd name="connsiteX54" fmla="*/ 514350 w 1244600"/>
                <a:gd name="connsiteY54" fmla="*/ 87775 h 176805"/>
                <a:gd name="connsiteX55" fmla="*/ 533400 w 1244600"/>
                <a:gd name="connsiteY55" fmla="*/ 92538 h 176805"/>
                <a:gd name="connsiteX56" fmla="*/ 563563 w 1244600"/>
                <a:gd name="connsiteY56" fmla="*/ 100475 h 176805"/>
                <a:gd name="connsiteX57" fmla="*/ 593725 w 1244600"/>
                <a:gd name="connsiteY57" fmla="*/ 98888 h 176805"/>
                <a:gd name="connsiteX58" fmla="*/ 606425 w 1244600"/>
                <a:gd name="connsiteY58" fmla="*/ 95713 h 176805"/>
                <a:gd name="connsiteX59" fmla="*/ 614363 w 1244600"/>
                <a:gd name="connsiteY59" fmla="*/ 94125 h 176805"/>
                <a:gd name="connsiteX60" fmla="*/ 630238 w 1244600"/>
                <a:gd name="connsiteY60" fmla="*/ 89363 h 176805"/>
                <a:gd name="connsiteX61" fmla="*/ 638175 w 1244600"/>
                <a:gd name="connsiteY61" fmla="*/ 86188 h 176805"/>
                <a:gd name="connsiteX62" fmla="*/ 647700 w 1244600"/>
                <a:gd name="connsiteY62" fmla="*/ 84600 h 176805"/>
                <a:gd name="connsiteX63" fmla="*/ 652463 w 1244600"/>
                <a:gd name="connsiteY63" fmla="*/ 83013 h 176805"/>
                <a:gd name="connsiteX64" fmla="*/ 663575 w 1244600"/>
                <a:gd name="connsiteY64" fmla="*/ 76663 h 176805"/>
                <a:gd name="connsiteX65" fmla="*/ 673100 w 1244600"/>
                <a:gd name="connsiteY65" fmla="*/ 71900 h 176805"/>
                <a:gd name="connsiteX66" fmla="*/ 704850 w 1244600"/>
                <a:gd name="connsiteY66" fmla="*/ 73488 h 176805"/>
                <a:gd name="connsiteX67" fmla="*/ 715963 w 1244600"/>
                <a:gd name="connsiteY67" fmla="*/ 76663 h 176805"/>
                <a:gd name="connsiteX68" fmla="*/ 722313 w 1244600"/>
                <a:gd name="connsiteY68" fmla="*/ 78250 h 176805"/>
                <a:gd name="connsiteX69" fmla="*/ 741363 w 1244600"/>
                <a:gd name="connsiteY69" fmla="*/ 84600 h 176805"/>
                <a:gd name="connsiteX70" fmla="*/ 746125 w 1244600"/>
                <a:gd name="connsiteY70" fmla="*/ 86188 h 176805"/>
                <a:gd name="connsiteX71" fmla="*/ 750888 w 1244600"/>
                <a:gd name="connsiteY71" fmla="*/ 87775 h 176805"/>
                <a:gd name="connsiteX72" fmla="*/ 769938 w 1244600"/>
                <a:gd name="connsiteY72" fmla="*/ 83013 h 176805"/>
                <a:gd name="connsiteX73" fmla="*/ 785813 w 1244600"/>
                <a:gd name="connsiteY73" fmla="*/ 76663 h 176805"/>
                <a:gd name="connsiteX74" fmla="*/ 806450 w 1244600"/>
                <a:gd name="connsiteY74" fmla="*/ 71900 h 176805"/>
                <a:gd name="connsiteX75" fmla="*/ 811213 w 1244600"/>
                <a:gd name="connsiteY75" fmla="*/ 70313 h 176805"/>
                <a:gd name="connsiteX76" fmla="*/ 822325 w 1244600"/>
                <a:gd name="connsiteY76" fmla="*/ 68725 h 176805"/>
                <a:gd name="connsiteX77" fmla="*/ 833438 w 1244600"/>
                <a:gd name="connsiteY77" fmla="*/ 65550 h 176805"/>
                <a:gd name="connsiteX78" fmla="*/ 855663 w 1244600"/>
                <a:gd name="connsiteY78" fmla="*/ 63963 h 176805"/>
                <a:gd name="connsiteX79" fmla="*/ 887413 w 1244600"/>
                <a:gd name="connsiteY79" fmla="*/ 65550 h 176805"/>
                <a:gd name="connsiteX80" fmla="*/ 892175 w 1244600"/>
                <a:gd name="connsiteY80" fmla="*/ 68725 h 176805"/>
                <a:gd name="connsiteX81" fmla="*/ 901700 w 1244600"/>
                <a:gd name="connsiteY81" fmla="*/ 71900 h 176805"/>
                <a:gd name="connsiteX82" fmla="*/ 912813 w 1244600"/>
                <a:gd name="connsiteY82" fmla="*/ 78250 h 176805"/>
                <a:gd name="connsiteX83" fmla="*/ 917575 w 1244600"/>
                <a:gd name="connsiteY83" fmla="*/ 81425 h 176805"/>
                <a:gd name="connsiteX84" fmla="*/ 923925 w 1244600"/>
                <a:gd name="connsiteY84" fmla="*/ 83013 h 176805"/>
                <a:gd name="connsiteX85" fmla="*/ 952500 w 1244600"/>
                <a:gd name="connsiteY85" fmla="*/ 86188 h 176805"/>
                <a:gd name="connsiteX86" fmla="*/ 962025 w 1244600"/>
                <a:gd name="connsiteY86" fmla="*/ 87775 h 176805"/>
                <a:gd name="connsiteX87" fmla="*/ 985838 w 1244600"/>
                <a:gd name="connsiteY87" fmla="*/ 89363 h 176805"/>
                <a:gd name="connsiteX88" fmla="*/ 1008063 w 1244600"/>
                <a:gd name="connsiteY88" fmla="*/ 89363 h 176805"/>
                <a:gd name="connsiteX89" fmla="*/ 1014413 w 1244600"/>
                <a:gd name="connsiteY89" fmla="*/ 84600 h 176805"/>
                <a:gd name="connsiteX90" fmla="*/ 1017588 w 1244600"/>
                <a:gd name="connsiteY90" fmla="*/ 68725 h 176805"/>
                <a:gd name="connsiteX91" fmla="*/ 1019175 w 1244600"/>
                <a:gd name="connsiteY91" fmla="*/ 62375 h 176805"/>
                <a:gd name="connsiteX92" fmla="*/ 1027113 w 1244600"/>
                <a:gd name="connsiteY92" fmla="*/ 49675 h 176805"/>
                <a:gd name="connsiteX93" fmla="*/ 1030288 w 1244600"/>
                <a:gd name="connsiteY93" fmla="*/ 44913 h 176805"/>
                <a:gd name="connsiteX94" fmla="*/ 1035050 w 1244600"/>
                <a:gd name="connsiteY94" fmla="*/ 40150 h 176805"/>
                <a:gd name="connsiteX95" fmla="*/ 1039813 w 1244600"/>
                <a:gd name="connsiteY95" fmla="*/ 33800 h 176805"/>
                <a:gd name="connsiteX96" fmla="*/ 1046163 w 1244600"/>
                <a:gd name="connsiteY96" fmla="*/ 30625 h 176805"/>
                <a:gd name="connsiteX97" fmla="*/ 1084263 w 1244600"/>
                <a:gd name="connsiteY97" fmla="*/ 32213 h 176805"/>
                <a:gd name="connsiteX98" fmla="*/ 1089025 w 1244600"/>
                <a:gd name="connsiteY98" fmla="*/ 33800 h 176805"/>
                <a:gd name="connsiteX99" fmla="*/ 1093788 w 1244600"/>
                <a:gd name="connsiteY99" fmla="*/ 36975 h 176805"/>
                <a:gd name="connsiteX100" fmla="*/ 1106488 w 1244600"/>
                <a:gd name="connsiteY100" fmla="*/ 54438 h 176805"/>
                <a:gd name="connsiteX101" fmla="*/ 1116013 w 1244600"/>
                <a:gd name="connsiteY101" fmla="*/ 62375 h 176805"/>
                <a:gd name="connsiteX102" fmla="*/ 1125538 w 1244600"/>
                <a:gd name="connsiteY102" fmla="*/ 67138 h 176805"/>
                <a:gd name="connsiteX103" fmla="*/ 1131888 w 1244600"/>
                <a:gd name="connsiteY103" fmla="*/ 71900 h 176805"/>
                <a:gd name="connsiteX104" fmla="*/ 1144588 w 1244600"/>
                <a:gd name="connsiteY104" fmla="*/ 78250 h 176805"/>
                <a:gd name="connsiteX105" fmla="*/ 1157288 w 1244600"/>
                <a:gd name="connsiteY105" fmla="*/ 86188 h 176805"/>
                <a:gd name="connsiteX106" fmla="*/ 1163638 w 1244600"/>
                <a:gd name="connsiteY106" fmla="*/ 95713 h 176805"/>
                <a:gd name="connsiteX107" fmla="*/ 1165225 w 1244600"/>
                <a:gd name="connsiteY107" fmla="*/ 100475 h 176805"/>
                <a:gd name="connsiteX108" fmla="*/ 1174750 w 1244600"/>
                <a:gd name="connsiteY108" fmla="*/ 103650 h 176805"/>
                <a:gd name="connsiteX109" fmla="*/ 1203325 w 1244600"/>
                <a:gd name="connsiteY109" fmla="*/ 102063 h 176805"/>
                <a:gd name="connsiteX110" fmla="*/ 1228725 w 1244600"/>
                <a:gd name="connsiteY110" fmla="*/ 98888 h 176805"/>
                <a:gd name="connsiteX111" fmla="*/ 1239838 w 1244600"/>
                <a:gd name="connsiteY111" fmla="*/ 94125 h 176805"/>
                <a:gd name="connsiteX112" fmla="*/ 1244600 w 1244600"/>
                <a:gd name="connsiteY112" fmla="*/ 92538 h 176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</a:cxnLst>
              <a:rect l="l" t="t" r="r" b="b"/>
              <a:pathLst>
                <a:path w="1244600" h="176805">
                  <a:moveTo>
                    <a:pt x="0" y="79838"/>
                  </a:moveTo>
                  <a:cubicBezTo>
                    <a:pt x="16404" y="53380"/>
                    <a:pt x="31466" y="26040"/>
                    <a:pt x="49213" y="463"/>
                  </a:cubicBezTo>
                  <a:cubicBezTo>
                    <a:pt x="50167" y="-912"/>
                    <a:pt x="52583" y="1122"/>
                    <a:pt x="53975" y="2050"/>
                  </a:cubicBezTo>
                  <a:cubicBezTo>
                    <a:pt x="55843" y="3295"/>
                    <a:pt x="57301" y="5088"/>
                    <a:pt x="58738" y="6813"/>
                  </a:cubicBezTo>
                  <a:cubicBezTo>
                    <a:pt x="59959" y="8279"/>
                    <a:pt x="60966" y="9919"/>
                    <a:pt x="61913" y="11575"/>
                  </a:cubicBezTo>
                  <a:cubicBezTo>
                    <a:pt x="63680" y="14667"/>
                    <a:pt x="65865" y="19042"/>
                    <a:pt x="66675" y="22688"/>
                  </a:cubicBezTo>
                  <a:cubicBezTo>
                    <a:pt x="67373" y="25830"/>
                    <a:pt x="67482" y="29090"/>
                    <a:pt x="68263" y="32213"/>
                  </a:cubicBezTo>
                  <a:cubicBezTo>
                    <a:pt x="69075" y="35460"/>
                    <a:pt x="71438" y="41738"/>
                    <a:pt x="71438" y="41738"/>
                  </a:cubicBezTo>
                  <a:cubicBezTo>
                    <a:pt x="71967" y="45971"/>
                    <a:pt x="72422" y="50215"/>
                    <a:pt x="73025" y="54438"/>
                  </a:cubicBezTo>
                  <a:cubicBezTo>
                    <a:pt x="73372" y="56869"/>
                    <a:pt x="74383" y="65455"/>
                    <a:pt x="76200" y="68725"/>
                  </a:cubicBezTo>
                  <a:cubicBezTo>
                    <a:pt x="78053" y="72061"/>
                    <a:pt x="78930" y="77043"/>
                    <a:pt x="82550" y="78250"/>
                  </a:cubicBezTo>
                  <a:cubicBezTo>
                    <a:pt x="89383" y="80528"/>
                    <a:pt x="85689" y="79432"/>
                    <a:pt x="93663" y="81425"/>
                  </a:cubicBezTo>
                  <a:cubicBezTo>
                    <a:pt x="101071" y="80896"/>
                    <a:pt x="108512" y="80706"/>
                    <a:pt x="115888" y="79838"/>
                  </a:cubicBezTo>
                  <a:cubicBezTo>
                    <a:pt x="119714" y="79388"/>
                    <a:pt x="123653" y="76330"/>
                    <a:pt x="127000" y="75075"/>
                  </a:cubicBezTo>
                  <a:cubicBezTo>
                    <a:pt x="129043" y="74309"/>
                    <a:pt x="131233" y="74017"/>
                    <a:pt x="133350" y="73488"/>
                  </a:cubicBezTo>
                  <a:cubicBezTo>
                    <a:pt x="136525" y="71371"/>
                    <a:pt x="139255" y="68345"/>
                    <a:pt x="142875" y="67138"/>
                  </a:cubicBezTo>
                  <a:cubicBezTo>
                    <a:pt x="149448" y="64947"/>
                    <a:pt x="146246" y="66478"/>
                    <a:pt x="152400" y="62375"/>
                  </a:cubicBezTo>
                  <a:cubicBezTo>
                    <a:pt x="155046" y="62904"/>
                    <a:pt x="158265" y="62235"/>
                    <a:pt x="160338" y="63963"/>
                  </a:cubicBezTo>
                  <a:cubicBezTo>
                    <a:pt x="162014" y="65360"/>
                    <a:pt x="161523" y="68169"/>
                    <a:pt x="161925" y="70313"/>
                  </a:cubicBezTo>
                  <a:cubicBezTo>
                    <a:pt x="163111" y="76640"/>
                    <a:pt x="165100" y="89363"/>
                    <a:pt x="165100" y="89363"/>
                  </a:cubicBezTo>
                  <a:cubicBezTo>
                    <a:pt x="165566" y="100071"/>
                    <a:pt x="164574" y="120242"/>
                    <a:pt x="168275" y="133813"/>
                  </a:cubicBezTo>
                  <a:cubicBezTo>
                    <a:pt x="169155" y="137042"/>
                    <a:pt x="169593" y="140553"/>
                    <a:pt x="171450" y="143338"/>
                  </a:cubicBezTo>
                  <a:cubicBezTo>
                    <a:pt x="172508" y="144925"/>
                    <a:pt x="173772" y="146394"/>
                    <a:pt x="174625" y="148100"/>
                  </a:cubicBezTo>
                  <a:cubicBezTo>
                    <a:pt x="176861" y="152572"/>
                    <a:pt x="176558" y="160387"/>
                    <a:pt x="182563" y="162388"/>
                  </a:cubicBezTo>
                  <a:lnTo>
                    <a:pt x="187325" y="163975"/>
                  </a:lnTo>
                  <a:cubicBezTo>
                    <a:pt x="187854" y="165563"/>
                    <a:pt x="187730" y="167555"/>
                    <a:pt x="188913" y="168738"/>
                  </a:cubicBezTo>
                  <a:cubicBezTo>
                    <a:pt x="190875" y="170700"/>
                    <a:pt x="197178" y="172551"/>
                    <a:pt x="200025" y="173500"/>
                  </a:cubicBezTo>
                  <a:cubicBezTo>
                    <a:pt x="201613" y="174558"/>
                    <a:pt x="202884" y="176548"/>
                    <a:pt x="204788" y="176675"/>
                  </a:cubicBezTo>
                  <a:cubicBezTo>
                    <a:pt x="211146" y="177099"/>
                    <a:pt x="217618" y="176470"/>
                    <a:pt x="223838" y="175088"/>
                  </a:cubicBezTo>
                  <a:cubicBezTo>
                    <a:pt x="227303" y="174318"/>
                    <a:pt x="230119" y="171767"/>
                    <a:pt x="233363" y="170325"/>
                  </a:cubicBezTo>
                  <a:cubicBezTo>
                    <a:pt x="234892" y="169645"/>
                    <a:pt x="236538" y="169267"/>
                    <a:pt x="238125" y="168738"/>
                  </a:cubicBezTo>
                  <a:cubicBezTo>
                    <a:pt x="250085" y="160765"/>
                    <a:pt x="234883" y="170128"/>
                    <a:pt x="249238" y="163975"/>
                  </a:cubicBezTo>
                  <a:cubicBezTo>
                    <a:pt x="250992" y="163223"/>
                    <a:pt x="252382" y="161811"/>
                    <a:pt x="254000" y="160800"/>
                  </a:cubicBezTo>
                  <a:cubicBezTo>
                    <a:pt x="259367" y="157446"/>
                    <a:pt x="266597" y="153581"/>
                    <a:pt x="271463" y="149688"/>
                  </a:cubicBezTo>
                  <a:cubicBezTo>
                    <a:pt x="291844" y="133383"/>
                    <a:pt x="264059" y="153917"/>
                    <a:pt x="282575" y="135400"/>
                  </a:cubicBezTo>
                  <a:cubicBezTo>
                    <a:pt x="285273" y="132702"/>
                    <a:pt x="288925" y="131167"/>
                    <a:pt x="292100" y="129050"/>
                  </a:cubicBezTo>
                  <a:cubicBezTo>
                    <a:pt x="293688" y="127992"/>
                    <a:pt x="295156" y="126728"/>
                    <a:pt x="296863" y="125875"/>
                  </a:cubicBezTo>
                  <a:cubicBezTo>
                    <a:pt x="298980" y="124817"/>
                    <a:pt x="301206" y="123954"/>
                    <a:pt x="303213" y="122700"/>
                  </a:cubicBezTo>
                  <a:cubicBezTo>
                    <a:pt x="314007" y="115954"/>
                    <a:pt x="304771" y="119136"/>
                    <a:pt x="315913" y="116350"/>
                  </a:cubicBezTo>
                  <a:cubicBezTo>
                    <a:pt x="317500" y="115292"/>
                    <a:pt x="319149" y="114320"/>
                    <a:pt x="320675" y="113175"/>
                  </a:cubicBezTo>
                  <a:cubicBezTo>
                    <a:pt x="323386" y="111142"/>
                    <a:pt x="325582" y="108340"/>
                    <a:pt x="328613" y="106825"/>
                  </a:cubicBezTo>
                  <a:cubicBezTo>
                    <a:pt x="331026" y="105618"/>
                    <a:pt x="333904" y="105767"/>
                    <a:pt x="336550" y="105238"/>
                  </a:cubicBezTo>
                  <a:cubicBezTo>
                    <a:pt x="339196" y="103650"/>
                    <a:pt x="341791" y="101974"/>
                    <a:pt x="344488" y="100475"/>
                  </a:cubicBezTo>
                  <a:cubicBezTo>
                    <a:pt x="346557" y="99326"/>
                    <a:pt x="348912" y="98675"/>
                    <a:pt x="350838" y="97300"/>
                  </a:cubicBezTo>
                  <a:cubicBezTo>
                    <a:pt x="352665" y="95995"/>
                    <a:pt x="353821" y="93907"/>
                    <a:pt x="355600" y="92538"/>
                  </a:cubicBezTo>
                  <a:cubicBezTo>
                    <a:pt x="370908" y="80762"/>
                    <a:pt x="366003" y="82792"/>
                    <a:pt x="377825" y="79838"/>
                  </a:cubicBezTo>
                  <a:cubicBezTo>
                    <a:pt x="383117" y="76663"/>
                    <a:pt x="388763" y="74016"/>
                    <a:pt x="393700" y="70313"/>
                  </a:cubicBezTo>
                  <a:cubicBezTo>
                    <a:pt x="395817" y="68725"/>
                    <a:pt x="397632" y="66625"/>
                    <a:pt x="400050" y="65550"/>
                  </a:cubicBezTo>
                  <a:cubicBezTo>
                    <a:pt x="402516" y="64454"/>
                    <a:pt x="405342" y="64492"/>
                    <a:pt x="407988" y="63963"/>
                  </a:cubicBezTo>
                  <a:cubicBezTo>
                    <a:pt x="426509" y="64492"/>
                    <a:pt x="445045" y="64625"/>
                    <a:pt x="463550" y="65550"/>
                  </a:cubicBezTo>
                  <a:cubicBezTo>
                    <a:pt x="466245" y="65685"/>
                    <a:pt x="468961" y="66190"/>
                    <a:pt x="471488" y="67138"/>
                  </a:cubicBezTo>
                  <a:cubicBezTo>
                    <a:pt x="480948" y="70686"/>
                    <a:pt x="471571" y="69991"/>
                    <a:pt x="481013" y="75075"/>
                  </a:cubicBezTo>
                  <a:cubicBezTo>
                    <a:pt x="486031" y="77777"/>
                    <a:pt x="492146" y="78263"/>
                    <a:pt x="496888" y="81425"/>
                  </a:cubicBezTo>
                  <a:cubicBezTo>
                    <a:pt x="498475" y="82483"/>
                    <a:pt x="499944" y="83747"/>
                    <a:pt x="501650" y="84600"/>
                  </a:cubicBezTo>
                  <a:cubicBezTo>
                    <a:pt x="504906" y="86228"/>
                    <a:pt x="511327" y="87171"/>
                    <a:pt x="514350" y="87775"/>
                  </a:cubicBezTo>
                  <a:cubicBezTo>
                    <a:pt x="531272" y="94544"/>
                    <a:pt x="512232" y="87653"/>
                    <a:pt x="533400" y="92538"/>
                  </a:cubicBezTo>
                  <a:cubicBezTo>
                    <a:pt x="543530" y="94876"/>
                    <a:pt x="553509" y="97829"/>
                    <a:pt x="563563" y="100475"/>
                  </a:cubicBezTo>
                  <a:cubicBezTo>
                    <a:pt x="573617" y="99946"/>
                    <a:pt x="583719" y="100000"/>
                    <a:pt x="593725" y="98888"/>
                  </a:cubicBezTo>
                  <a:cubicBezTo>
                    <a:pt x="598062" y="98406"/>
                    <a:pt x="602146" y="96569"/>
                    <a:pt x="606425" y="95713"/>
                  </a:cubicBezTo>
                  <a:lnTo>
                    <a:pt x="614363" y="94125"/>
                  </a:lnTo>
                  <a:cubicBezTo>
                    <a:pt x="627662" y="87476"/>
                    <a:pt x="612843" y="94107"/>
                    <a:pt x="630238" y="89363"/>
                  </a:cubicBezTo>
                  <a:cubicBezTo>
                    <a:pt x="632987" y="88613"/>
                    <a:pt x="635426" y="86938"/>
                    <a:pt x="638175" y="86188"/>
                  </a:cubicBezTo>
                  <a:cubicBezTo>
                    <a:pt x="641280" y="85341"/>
                    <a:pt x="644558" y="85298"/>
                    <a:pt x="647700" y="84600"/>
                  </a:cubicBezTo>
                  <a:cubicBezTo>
                    <a:pt x="649334" y="84237"/>
                    <a:pt x="650875" y="83542"/>
                    <a:pt x="652463" y="83013"/>
                  </a:cubicBezTo>
                  <a:cubicBezTo>
                    <a:pt x="664058" y="75282"/>
                    <a:pt x="649485" y="84714"/>
                    <a:pt x="663575" y="76663"/>
                  </a:cubicBezTo>
                  <a:cubicBezTo>
                    <a:pt x="672193" y="71739"/>
                    <a:pt x="664368" y="74812"/>
                    <a:pt x="673100" y="71900"/>
                  </a:cubicBezTo>
                  <a:cubicBezTo>
                    <a:pt x="683683" y="72429"/>
                    <a:pt x="694318" y="72318"/>
                    <a:pt x="704850" y="73488"/>
                  </a:cubicBezTo>
                  <a:cubicBezTo>
                    <a:pt x="708679" y="73913"/>
                    <a:pt x="712246" y="75649"/>
                    <a:pt x="715963" y="76663"/>
                  </a:cubicBezTo>
                  <a:cubicBezTo>
                    <a:pt x="718068" y="77237"/>
                    <a:pt x="720223" y="77623"/>
                    <a:pt x="722313" y="78250"/>
                  </a:cubicBezTo>
                  <a:cubicBezTo>
                    <a:pt x="728700" y="80166"/>
                    <a:pt x="735030" y="82489"/>
                    <a:pt x="741363" y="84600"/>
                  </a:cubicBezTo>
                  <a:lnTo>
                    <a:pt x="746125" y="86188"/>
                  </a:lnTo>
                  <a:lnTo>
                    <a:pt x="750888" y="87775"/>
                  </a:lnTo>
                  <a:cubicBezTo>
                    <a:pt x="760259" y="86214"/>
                    <a:pt x="760952" y="86607"/>
                    <a:pt x="769938" y="83013"/>
                  </a:cubicBezTo>
                  <a:cubicBezTo>
                    <a:pt x="775230" y="80896"/>
                    <a:pt x="780333" y="78229"/>
                    <a:pt x="785813" y="76663"/>
                  </a:cubicBezTo>
                  <a:cubicBezTo>
                    <a:pt x="813954" y="68622"/>
                    <a:pt x="781482" y="77448"/>
                    <a:pt x="806450" y="71900"/>
                  </a:cubicBezTo>
                  <a:cubicBezTo>
                    <a:pt x="808084" y="71537"/>
                    <a:pt x="809572" y="70641"/>
                    <a:pt x="811213" y="70313"/>
                  </a:cubicBezTo>
                  <a:cubicBezTo>
                    <a:pt x="814882" y="69579"/>
                    <a:pt x="818621" y="69254"/>
                    <a:pt x="822325" y="68725"/>
                  </a:cubicBezTo>
                  <a:cubicBezTo>
                    <a:pt x="825331" y="67723"/>
                    <a:pt x="830454" y="65882"/>
                    <a:pt x="833438" y="65550"/>
                  </a:cubicBezTo>
                  <a:cubicBezTo>
                    <a:pt x="840820" y="64730"/>
                    <a:pt x="848255" y="64492"/>
                    <a:pt x="855663" y="63963"/>
                  </a:cubicBezTo>
                  <a:cubicBezTo>
                    <a:pt x="866246" y="64492"/>
                    <a:pt x="876905" y="64180"/>
                    <a:pt x="887413" y="65550"/>
                  </a:cubicBezTo>
                  <a:cubicBezTo>
                    <a:pt x="889305" y="65797"/>
                    <a:pt x="890432" y="67950"/>
                    <a:pt x="892175" y="68725"/>
                  </a:cubicBezTo>
                  <a:cubicBezTo>
                    <a:pt x="895233" y="70084"/>
                    <a:pt x="901700" y="71900"/>
                    <a:pt x="901700" y="71900"/>
                  </a:cubicBezTo>
                  <a:cubicBezTo>
                    <a:pt x="913311" y="79640"/>
                    <a:pt x="898706" y="70188"/>
                    <a:pt x="912813" y="78250"/>
                  </a:cubicBezTo>
                  <a:cubicBezTo>
                    <a:pt x="914469" y="79197"/>
                    <a:pt x="915821" y="80673"/>
                    <a:pt x="917575" y="81425"/>
                  </a:cubicBezTo>
                  <a:cubicBezTo>
                    <a:pt x="919580" y="82285"/>
                    <a:pt x="921786" y="82585"/>
                    <a:pt x="923925" y="83013"/>
                  </a:cubicBezTo>
                  <a:cubicBezTo>
                    <a:pt x="937307" y="85689"/>
                    <a:pt x="935049" y="84249"/>
                    <a:pt x="952500" y="86188"/>
                  </a:cubicBezTo>
                  <a:cubicBezTo>
                    <a:pt x="955699" y="86543"/>
                    <a:pt x="958821" y="87470"/>
                    <a:pt x="962025" y="87775"/>
                  </a:cubicBezTo>
                  <a:cubicBezTo>
                    <a:pt x="969944" y="88529"/>
                    <a:pt x="977900" y="88834"/>
                    <a:pt x="985838" y="89363"/>
                  </a:cubicBezTo>
                  <a:cubicBezTo>
                    <a:pt x="994541" y="92263"/>
                    <a:pt x="994539" y="92969"/>
                    <a:pt x="1008063" y="89363"/>
                  </a:cubicBezTo>
                  <a:cubicBezTo>
                    <a:pt x="1010620" y="88681"/>
                    <a:pt x="1012296" y="86188"/>
                    <a:pt x="1014413" y="84600"/>
                  </a:cubicBezTo>
                  <a:cubicBezTo>
                    <a:pt x="1017672" y="74821"/>
                    <a:pt x="1014670" y="84776"/>
                    <a:pt x="1017588" y="68725"/>
                  </a:cubicBezTo>
                  <a:cubicBezTo>
                    <a:pt x="1017978" y="66578"/>
                    <a:pt x="1018199" y="64326"/>
                    <a:pt x="1019175" y="62375"/>
                  </a:cubicBezTo>
                  <a:cubicBezTo>
                    <a:pt x="1021408" y="57910"/>
                    <a:pt x="1024433" y="53887"/>
                    <a:pt x="1027113" y="49675"/>
                  </a:cubicBezTo>
                  <a:cubicBezTo>
                    <a:pt x="1028137" y="48065"/>
                    <a:pt x="1028939" y="46262"/>
                    <a:pt x="1030288" y="44913"/>
                  </a:cubicBezTo>
                  <a:cubicBezTo>
                    <a:pt x="1031875" y="43325"/>
                    <a:pt x="1033589" y="41855"/>
                    <a:pt x="1035050" y="40150"/>
                  </a:cubicBezTo>
                  <a:cubicBezTo>
                    <a:pt x="1036772" y="38141"/>
                    <a:pt x="1037804" y="35522"/>
                    <a:pt x="1039813" y="33800"/>
                  </a:cubicBezTo>
                  <a:cubicBezTo>
                    <a:pt x="1041610" y="32260"/>
                    <a:pt x="1044046" y="31683"/>
                    <a:pt x="1046163" y="30625"/>
                  </a:cubicBezTo>
                  <a:cubicBezTo>
                    <a:pt x="1058863" y="31154"/>
                    <a:pt x="1071587" y="31274"/>
                    <a:pt x="1084263" y="32213"/>
                  </a:cubicBezTo>
                  <a:cubicBezTo>
                    <a:pt x="1085932" y="32337"/>
                    <a:pt x="1087528" y="33052"/>
                    <a:pt x="1089025" y="33800"/>
                  </a:cubicBezTo>
                  <a:cubicBezTo>
                    <a:pt x="1090732" y="34653"/>
                    <a:pt x="1092200" y="35917"/>
                    <a:pt x="1093788" y="36975"/>
                  </a:cubicBezTo>
                  <a:cubicBezTo>
                    <a:pt x="1097098" y="41941"/>
                    <a:pt x="1102123" y="50073"/>
                    <a:pt x="1106488" y="54438"/>
                  </a:cubicBezTo>
                  <a:cubicBezTo>
                    <a:pt x="1109410" y="57360"/>
                    <a:pt x="1112574" y="60083"/>
                    <a:pt x="1116013" y="62375"/>
                  </a:cubicBezTo>
                  <a:cubicBezTo>
                    <a:pt x="1118967" y="64344"/>
                    <a:pt x="1122494" y="65312"/>
                    <a:pt x="1125538" y="67138"/>
                  </a:cubicBezTo>
                  <a:cubicBezTo>
                    <a:pt x="1127807" y="68499"/>
                    <a:pt x="1129603" y="70567"/>
                    <a:pt x="1131888" y="71900"/>
                  </a:cubicBezTo>
                  <a:cubicBezTo>
                    <a:pt x="1135976" y="74285"/>
                    <a:pt x="1140530" y="75815"/>
                    <a:pt x="1144588" y="78250"/>
                  </a:cubicBezTo>
                  <a:cubicBezTo>
                    <a:pt x="1154161" y="83995"/>
                    <a:pt x="1149958" y="81302"/>
                    <a:pt x="1157288" y="86188"/>
                  </a:cubicBezTo>
                  <a:cubicBezTo>
                    <a:pt x="1159405" y="89363"/>
                    <a:pt x="1162432" y="92093"/>
                    <a:pt x="1163638" y="95713"/>
                  </a:cubicBezTo>
                  <a:cubicBezTo>
                    <a:pt x="1164167" y="97300"/>
                    <a:pt x="1163863" y="99503"/>
                    <a:pt x="1165225" y="100475"/>
                  </a:cubicBezTo>
                  <a:cubicBezTo>
                    <a:pt x="1167948" y="102420"/>
                    <a:pt x="1174750" y="103650"/>
                    <a:pt x="1174750" y="103650"/>
                  </a:cubicBezTo>
                  <a:lnTo>
                    <a:pt x="1203325" y="102063"/>
                  </a:lnTo>
                  <a:cubicBezTo>
                    <a:pt x="1224600" y="100690"/>
                    <a:pt x="1217667" y="102573"/>
                    <a:pt x="1228725" y="98888"/>
                  </a:cubicBezTo>
                  <a:cubicBezTo>
                    <a:pt x="1235975" y="94055"/>
                    <a:pt x="1230869" y="96688"/>
                    <a:pt x="1239838" y="94125"/>
                  </a:cubicBezTo>
                  <a:cubicBezTo>
                    <a:pt x="1241447" y="93665"/>
                    <a:pt x="1244600" y="92538"/>
                    <a:pt x="1244600" y="92538"/>
                  </a:cubicBezTo>
                </a:path>
              </a:pathLst>
            </a:custGeom>
            <a:noFill/>
            <a:ln w="28575">
              <a:solidFill>
                <a:srgbClr val="0000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9" name="Group 238"/>
          <p:cNvGrpSpPr/>
          <p:nvPr/>
        </p:nvGrpSpPr>
        <p:grpSpPr>
          <a:xfrm>
            <a:off x="5955532" y="3845684"/>
            <a:ext cx="1422400" cy="1516308"/>
            <a:chOff x="5441239" y="3858046"/>
            <a:chExt cx="1422400" cy="1516308"/>
          </a:xfrm>
        </p:grpSpPr>
        <p:sp>
          <p:nvSpPr>
            <p:cNvPr id="177" name="Freeform 176"/>
            <p:cNvSpPr/>
            <p:nvPr/>
          </p:nvSpPr>
          <p:spPr>
            <a:xfrm>
              <a:off x="5441239" y="3858046"/>
              <a:ext cx="1422400" cy="307975"/>
            </a:xfrm>
            <a:custGeom>
              <a:avLst/>
              <a:gdLst>
                <a:gd name="connsiteX0" fmla="*/ 0 w 1422400"/>
                <a:gd name="connsiteY0" fmla="*/ 0 h 307975"/>
                <a:gd name="connsiteX1" fmla="*/ 76200 w 1422400"/>
                <a:gd name="connsiteY1" fmla="*/ 15875 h 307975"/>
                <a:gd name="connsiteX2" fmla="*/ 82550 w 1422400"/>
                <a:gd name="connsiteY2" fmla="*/ 34925 h 307975"/>
                <a:gd name="connsiteX3" fmla="*/ 88900 w 1422400"/>
                <a:gd name="connsiteY3" fmla="*/ 44450 h 307975"/>
                <a:gd name="connsiteX4" fmla="*/ 95250 w 1422400"/>
                <a:gd name="connsiteY4" fmla="*/ 66675 h 307975"/>
                <a:gd name="connsiteX5" fmla="*/ 101600 w 1422400"/>
                <a:gd name="connsiteY5" fmla="*/ 76200 h 307975"/>
                <a:gd name="connsiteX6" fmla="*/ 104775 w 1422400"/>
                <a:gd name="connsiteY6" fmla="*/ 85725 h 307975"/>
                <a:gd name="connsiteX7" fmla="*/ 117475 w 1422400"/>
                <a:gd name="connsiteY7" fmla="*/ 104775 h 307975"/>
                <a:gd name="connsiteX8" fmla="*/ 161925 w 1422400"/>
                <a:gd name="connsiteY8" fmla="*/ 101600 h 307975"/>
                <a:gd name="connsiteX9" fmla="*/ 168275 w 1422400"/>
                <a:gd name="connsiteY9" fmla="*/ 92075 h 307975"/>
                <a:gd name="connsiteX10" fmla="*/ 177800 w 1422400"/>
                <a:gd name="connsiteY10" fmla="*/ 85725 h 307975"/>
                <a:gd name="connsiteX11" fmla="*/ 184150 w 1422400"/>
                <a:gd name="connsiteY11" fmla="*/ 76200 h 307975"/>
                <a:gd name="connsiteX12" fmla="*/ 187325 w 1422400"/>
                <a:gd name="connsiteY12" fmla="*/ 66675 h 307975"/>
                <a:gd name="connsiteX13" fmla="*/ 206375 w 1422400"/>
                <a:gd name="connsiteY13" fmla="*/ 53975 h 307975"/>
                <a:gd name="connsiteX14" fmla="*/ 222250 w 1422400"/>
                <a:gd name="connsiteY14" fmla="*/ 57150 h 307975"/>
                <a:gd name="connsiteX15" fmla="*/ 225425 w 1422400"/>
                <a:gd name="connsiteY15" fmla="*/ 66675 h 307975"/>
                <a:gd name="connsiteX16" fmla="*/ 231775 w 1422400"/>
                <a:gd name="connsiteY16" fmla="*/ 76200 h 307975"/>
                <a:gd name="connsiteX17" fmla="*/ 234950 w 1422400"/>
                <a:gd name="connsiteY17" fmla="*/ 88900 h 307975"/>
                <a:gd name="connsiteX18" fmla="*/ 238125 w 1422400"/>
                <a:gd name="connsiteY18" fmla="*/ 98425 h 307975"/>
                <a:gd name="connsiteX19" fmla="*/ 244475 w 1422400"/>
                <a:gd name="connsiteY19" fmla="*/ 133350 h 307975"/>
                <a:gd name="connsiteX20" fmla="*/ 250825 w 1422400"/>
                <a:gd name="connsiteY20" fmla="*/ 142875 h 307975"/>
                <a:gd name="connsiteX21" fmla="*/ 266700 w 1422400"/>
                <a:gd name="connsiteY21" fmla="*/ 171450 h 307975"/>
                <a:gd name="connsiteX22" fmla="*/ 276225 w 1422400"/>
                <a:gd name="connsiteY22" fmla="*/ 174625 h 307975"/>
                <a:gd name="connsiteX23" fmla="*/ 292100 w 1422400"/>
                <a:gd name="connsiteY23" fmla="*/ 190500 h 307975"/>
                <a:gd name="connsiteX24" fmla="*/ 298450 w 1422400"/>
                <a:gd name="connsiteY24" fmla="*/ 200025 h 307975"/>
                <a:gd name="connsiteX25" fmla="*/ 307975 w 1422400"/>
                <a:gd name="connsiteY25" fmla="*/ 203200 h 307975"/>
                <a:gd name="connsiteX26" fmla="*/ 317500 w 1422400"/>
                <a:gd name="connsiteY26" fmla="*/ 209550 h 307975"/>
                <a:gd name="connsiteX27" fmla="*/ 336550 w 1422400"/>
                <a:gd name="connsiteY27" fmla="*/ 215900 h 307975"/>
                <a:gd name="connsiteX28" fmla="*/ 358775 w 1422400"/>
                <a:gd name="connsiteY28" fmla="*/ 225425 h 307975"/>
                <a:gd name="connsiteX29" fmla="*/ 377825 w 1422400"/>
                <a:gd name="connsiteY29" fmla="*/ 222250 h 307975"/>
                <a:gd name="connsiteX30" fmla="*/ 393700 w 1422400"/>
                <a:gd name="connsiteY30" fmla="*/ 193675 h 307975"/>
                <a:gd name="connsiteX31" fmla="*/ 396875 w 1422400"/>
                <a:gd name="connsiteY31" fmla="*/ 184150 h 307975"/>
                <a:gd name="connsiteX32" fmla="*/ 409575 w 1422400"/>
                <a:gd name="connsiteY32" fmla="*/ 155575 h 307975"/>
                <a:gd name="connsiteX33" fmla="*/ 412750 w 1422400"/>
                <a:gd name="connsiteY33" fmla="*/ 146050 h 307975"/>
                <a:gd name="connsiteX34" fmla="*/ 425450 w 1422400"/>
                <a:gd name="connsiteY34" fmla="*/ 127000 h 307975"/>
                <a:gd name="connsiteX35" fmla="*/ 434975 w 1422400"/>
                <a:gd name="connsiteY35" fmla="*/ 104775 h 307975"/>
                <a:gd name="connsiteX36" fmla="*/ 441325 w 1422400"/>
                <a:gd name="connsiteY36" fmla="*/ 95250 h 307975"/>
                <a:gd name="connsiteX37" fmla="*/ 444500 w 1422400"/>
                <a:gd name="connsiteY37" fmla="*/ 85725 h 307975"/>
                <a:gd name="connsiteX38" fmla="*/ 466725 w 1422400"/>
                <a:gd name="connsiteY38" fmla="*/ 53975 h 307975"/>
                <a:gd name="connsiteX39" fmla="*/ 473075 w 1422400"/>
                <a:gd name="connsiteY39" fmla="*/ 44450 h 307975"/>
                <a:gd name="connsiteX40" fmla="*/ 482600 w 1422400"/>
                <a:gd name="connsiteY40" fmla="*/ 41275 h 307975"/>
                <a:gd name="connsiteX41" fmla="*/ 501650 w 1422400"/>
                <a:gd name="connsiteY41" fmla="*/ 28575 h 307975"/>
                <a:gd name="connsiteX42" fmla="*/ 530225 w 1422400"/>
                <a:gd name="connsiteY42" fmla="*/ 12700 h 307975"/>
                <a:gd name="connsiteX43" fmla="*/ 552450 w 1422400"/>
                <a:gd name="connsiteY43" fmla="*/ 9525 h 307975"/>
                <a:gd name="connsiteX44" fmla="*/ 571500 w 1422400"/>
                <a:gd name="connsiteY44" fmla="*/ 12700 h 307975"/>
                <a:gd name="connsiteX45" fmla="*/ 581025 w 1422400"/>
                <a:gd name="connsiteY45" fmla="*/ 19050 h 307975"/>
                <a:gd name="connsiteX46" fmla="*/ 590550 w 1422400"/>
                <a:gd name="connsiteY46" fmla="*/ 22225 h 307975"/>
                <a:gd name="connsiteX47" fmla="*/ 596900 w 1422400"/>
                <a:gd name="connsiteY47" fmla="*/ 31750 h 307975"/>
                <a:gd name="connsiteX48" fmla="*/ 606425 w 1422400"/>
                <a:gd name="connsiteY48" fmla="*/ 34925 h 307975"/>
                <a:gd name="connsiteX49" fmla="*/ 619125 w 1422400"/>
                <a:gd name="connsiteY49" fmla="*/ 53975 h 307975"/>
                <a:gd name="connsiteX50" fmla="*/ 628650 w 1422400"/>
                <a:gd name="connsiteY50" fmla="*/ 63500 h 307975"/>
                <a:gd name="connsiteX51" fmla="*/ 650875 w 1422400"/>
                <a:gd name="connsiteY51" fmla="*/ 85725 h 307975"/>
                <a:gd name="connsiteX52" fmla="*/ 657225 w 1422400"/>
                <a:gd name="connsiteY52" fmla="*/ 95250 h 307975"/>
                <a:gd name="connsiteX53" fmla="*/ 666750 w 1422400"/>
                <a:gd name="connsiteY53" fmla="*/ 98425 h 307975"/>
                <a:gd name="connsiteX54" fmla="*/ 723900 w 1422400"/>
                <a:gd name="connsiteY54" fmla="*/ 101600 h 307975"/>
                <a:gd name="connsiteX55" fmla="*/ 752475 w 1422400"/>
                <a:gd name="connsiteY55" fmla="*/ 107950 h 307975"/>
                <a:gd name="connsiteX56" fmla="*/ 838200 w 1422400"/>
                <a:gd name="connsiteY56" fmla="*/ 104775 h 307975"/>
                <a:gd name="connsiteX57" fmla="*/ 904875 w 1422400"/>
                <a:gd name="connsiteY57" fmla="*/ 98425 h 307975"/>
                <a:gd name="connsiteX58" fmla="*/ 914400 w 1422400"/>
                <a:gd name="connsiteY58" fmla="*/ 95250 h 307975"/>
                <a:gd name="connsiteX59" fmla="*/ 936625 w 1422400"/>
                <a:gd name="connsiteY59" fmla="*/ 92075 h 307975"/>
                <a:gd name="connsiteX60" fmla="*/ 1101725 w 1422400"/>
                <a:gd name="connsiteY60" fmla="*/ 98425 h 307975"/>
                <a:gd name="connsiteX61" fmla="*/ 1120775 w 1422400"/>
                <a:gd name="connsiteY61" fmla="*/ 101600 h 307975"/>
                <a:gd name="connsiteX62" fmla="*/ 1165225 w 1422400"/>
                <a:gd name="connsiteY62" fmla="*/ 114300 h 307975"/>
                <a:gd name="connsiteX63" fmla="*/ 1193800 w 1422400"/>
                <a:gd name="connsiteY63" fmla="*/ 123825 h 307975"/>
                <a:gd name="connsiteX64" fmla="*/ 1203325 w 1422400"/>
                <a:gd name="connsiteY64" fmla="*/ 127000 h 307975"/>
                <a:gd name="connsiteX65" fmla="*/ 1216025 w 1422400"/>
                <a:gd name="connsiteY65" fmla="*/ 133350 h 307975"/>
                <a:gd name="connsiteX66" fmla="*/ 1244600 w 1422400"/>
                <a:gd name="connsiteY66" fmla="*/ 142875 h 307975"/>
                <a:gd name="connsiteX67" fmla="*/ 1282700 w 1422400"/>
                <a:gd name="connsiteY67" fmla="*/ 155575 h 307975"/>
                <a:gd name="connsiteX68" fmla="*/ 1292225 w 1422400"/>
                <a:gd name="connsiteY68" fmla="*/ 158750 h 307975"/>
                <a:gd name="connsiteX69" fmla="*/ 1301750 w 1422400"/>
                <a:gd name="connsiteY69" fmla="*/ 161925 h 307975"/>
                <a:gd name="connsiteX70" fmla="*/ 1320800 w 1422400"/>
                <a:gd name="connsiteY70" fmla="*/ 171450 h 307975"/>
                <a:gd name="connsiteX71" fmla="*/ 1330325 w 1422400"/>
                <a:gd name="connsiteY71" fmla="*/ 180975 h 307975"/>
                <a:gd name="connsiteX72" fmla="*/ 1339850 w 1422400"/>
                <a:gd name="connsiteY72" fmla="*/ 184150 h 307975"/>
                <a:gd name="connsiteX73" fmla="*/ 1346200 w 1422400"/>
                <a:gd name="connsiteY73" fmla="*/ 193675 h 307975"/>
                <a:gd name="connsiteX74" fmla="*/ 1355725 w 1422400"/>
                <a:gd name="connsiteY74" fmla="*/ 200025 h 307975"/>
                <a:gd name="connsiteX75" fmla="*/ 1371600 w 1422400"/>
                <a:gd name="connsiteY75" fmla="*/ 228600 h 307975"/>
                <a:gd name="connsiteX76" fmla="*/ 1377950 w 1422400"/>
                <a:gd name="connsiteY76" fmla="*/ 238125 h 307975"/>
                <a:gd name="connsiteX77" fmla="*/ 1387475 w 1422400"/>
                <a:gd name="connsiteY77" fmla="*/ 247650 h 307975"/>
                <a:gd name="connsiteX78" fmla="*/ 1397000 w 1422400"/>
                <a:gd name="connsiteY78" fmla="*/ 266700 h 307975"/>
                <a:gd name="connsiteX79" fmla="*/ 1406525 w 1422400"/>
                <a:gd name="connsiteY79" fmla="*/ 276225 h 307975"/>
                <a:gd name="connsiteX80" fmla="*/ 1416050 w 1422400"/>
                <a:gd name="connsiteY80" fmla="*/ 295275 h 307975"/>
                <a:gd name="connsiteX81" fmla="*/ 1422400 w 1422400"/>
                <a:gd name="connsiteY81" fmla="*/ 307975 h 307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422400" h="307975">
                  <a:moveTo>
                    <a:pt x="0" y="0"/>
                  </a:moveTo>
                  <a:cubicBezTo>
                    <a:pt x="25400" y="5292"/>
                    <a:pt x="52305" y="5766"/>
                    <a:pt x="76200" y="15875"/>
                  </a:cubicBezTo>
                  <a:cubicBezTo>
                    <a:pt x="82364" y="18483"/>
                    <a:pt x="78837" y="29356"/>
                    <a:pt x="82550" y="34925"/>
                  </a:cubicBezTo>
                  <a:cubicBezTo>
                    <a:pt x="84667" y="38100"/>
                    <a:pt x="87193" y="41037"/>
                    <a:pt x="88900" y="44450"/>
                  </a:cubicBezTo>
                  <a:cubicBezTo>
                    <a:pt x="95079" y="56807"/>
                    <a:pt x="89146" y="52433"/>
                    <a:pt x="95250" y="66675"/>
                  </a:cubicBezTo>
                  <a:cubicBezTo>
                    <a:pt x="96753" y="70182"/>
                    <a:pt x="99893" y="72787"/>
                    <a:pt x="101600" y="76200"/>
                  </a:cubicBezTo>
                  <a:cubicBezTo>
                    <a:pt x="103097" y="79193"/>
                    <a:pt x="103150" y="82799"/>
                    <a:pt x="104775" y="85725"/>
                  </a:cubicBezTo>
                  <a:cubicBezTo>
                    <a:pt x="108481" y="92396"/>
                    <a:pt x="117475" y="104775"/>
                    <a:pt x="117475" y="104775"/>
                  </a:cubicBezTo>
                  <a:cubicBezTo>
                    <a:pt x="132292" y="103717"/>
                    <a:pt x="147514" y="105203"/>
                    <a:pt x="161925" y="101600"/>
                  </a:cubicBezTo>
                  <a:cubicBezTo>
                    <a:pt x="165627" y="100675"/>
                    <a:pt x="165577" y="94773"/>
                    <a:pt x="168275" y="92075"/>
                  </a:cubicBezTo>
                  <a:cubicBezTo>
                    <a:pt x="170973" y="89377"/>
                    <a:pt x="174625" y="87842"/>
                    <a:pt x="177800" y="85725"/>
                  </a:cubicBezTo>
                  <a:cubicBezTo>
                    <a:pt x="179917" y="82550"/>
                    <a:pt x="182443" y="79613"/>
                    <a:pt x="184150" y="76200"/>
                  </a:cubicBezTo>
                  <a:cubicBezTo>
                    <a:pt x="185647" y="73207"/>
                    <a:pt x="184958" y="69042"/>
                    <a:pt x="187325" y="66675"/>
                  </a:cubicBezTo>
                  <a:cubicBezTo>
                    <a:pt x="192721" y="61279"/>
                    <a:pt x="206375" y="53975"/>
                    <a:pt x="206375" y="53975"/>
                  </a:cubicBezTo>
                  <a:cubicBezTo>
                    <a:pt x="211667" y="55033"/>
                    <a:pt x="217760" y="54157"/>
                    <a:pt x="222250" y="57150"/>
                  </a:cubicBezTo>
                  <a:cubicBezTo>
                    <a:pt x="225035" y="59006"/>
                    <a:pt x="223928" y="63682"/>
                    <a:pt x="225425" y="66675"/>
                  </a:cubicBezTo>
                  <a:cubicBezTo>
                    <a:pt x="227132" y="70088"/>
                    <a:pt x="229658" y="73025"/>
                    <a:pt x="231775" y="76200"/>
                  </a:cubicBezTo>
                  <a:cubicBezTo>
                    <a:pt x="232833" y="80433"/>
                    <a:pt x="233751" y="84704"/>
                    <a:pt x="234950" y="88900"/>
                  </a:cubicBezTo>
                  <a:cubicBezTo>
                    <a:pt x="235869" y="92118"/>
                    <a:pt x="237526" y="95132"/>
                    <a:pt x="238125" y="98425"/>
                  </a:cubicBezTo>
                  <a:cubicBezTo>
                    <a:pt x="240001" y="108744"/>
                    <a:pt x="239274" y="122948"/>
                    <a:pt x="244475" y="133350"/>
                  </a:cubicBezTo>
                  <a:cubicBezTo>
                    <a:pt x="246182" y="136763"/>
                    <a:pt x="249118" y="139462"/>
                    <a:pt x="250825" y="142875"/>
                  </a:cubicBezTo>
                  <a:cubicBezTo>
                    <a:pt x="255298" y="151821"/>
                    <a:pt x="254687" y="167446"/>
                    <a:pt x="266700" y="171450"/>
                  </a:cubicBezTo>
                  <a:lnTo>
                    <a:pt x="276225" y="174625"/>
                  </a:lnTo>
                  <a:cubicBezTo>
                    <a:pt x="293158" y="200025"/>
                    <a:pt x="270933" y="169333"/>
                    <a:pt x="292100" y="190500"/>
                  </a:cubicBezTo>
                  <a:cubicBezTo>
                    <a:pt x="294798" y="193198"/>
                    <a:pt x="295470" y="197641"/>
                    <a:pt x="298450" y="200025"/>
                  </a:cubicBezTo>
                  <a:cubicBezTo>
                    <a:pt x="301063" y="202116"/>
                    <a:pt x="304982" y="201703"/>
                    <a:pt x="307975" y="203200"/>
                  </a:cubicBezTo>
                  <a:cubicBezTo>
                    <a:pt x="311388" y="204907"/>
                    <a:pt x="314013" y="208000"/>
                    <a:pt x="317500" y="209550"/>
                  </a:cubicBezTo>
                  <a:cubicBezTo>
                    <a:pt x="323617" y="212268"/>
                    <a:pt x="330981" y="212187"/>
                    <a:pt x="336550" y="215900"/>
                  </a:cubicBezTo>
                  <a:cubicBezTo>
                    <a:pt x="349706" y="224671"/>
                    <a:pt x="342373" y="221325"/>
                    <a:pt x="358775" y="225425"/>
                  </a:cubicBezTo>
                  <a:cubicBezTo>
                    <a:pt x="365125" y="224367"/>
                    <a:pt x="371942" y="224865"/>
                    <a:pt x="377825" y="222250"/>
                  </a:cubicBezTo>
                  <a:cubicBezTo>
                    <a:pt x="388983" y="217291"/>
                    <a:pt x="390551" y="203123"/>
                    <a:pt x="393700" y="193675"/>
                  </a:cubicBezTo>
                  <a:cubicBezTo>
                    <a:pt x="394758" y="190500"/>
                    <a:pt x="395019" y="186935"/>
                    <a:pt x="396875" y="184150"/>
                  </a:cubicBezTo>
                  <a:cubicBezTo>
                    <a:pt x="406938" y="169056"/>
                    <a:pt x="402018" y="178245"/>
                    <a:pt x="409575" y="155575"/>
                  </a:cubicBezTo>
                  <a:cubicBezTo>
                    <a:pt x="410633" y="152400"/>
                    <a:pt x="410894" y="148835"/>
                    <a:pt x="412750" y="146050"/>
                  </a:cubicBezTo>
                  <a:cubicBezTo>
                    <a:pt x="416983" y="139700"/>
                    <a:pt x="423037" y="134240"/>
                    <a:pt x="425450" y="127000"/>
                  </a:cubicBezTo>
                  <a:cubicBezTo>
                    <a:pt x="429012" y="116314"/>
                    <a:pt x="428698" y="115760"/>
                    <a:pt x="434975" y="104775"/>
                  </a:cubicBezTo>
                  <a:cubicBezTo>
                    <a:pt x="436868" y="101462"/>
                    <a:pt x="439618" y="98663"/>
                    <a:pt x="441325" y="95250"/>
                  </a:cubicBezTo>
                  <a:cubicBezTo>
                    <a:pt x="442822" y="92257"/>
                    <a:pt x="442875" y="88651"/>
                    <a:pt x="444500" y="85725"/>
                  </a:cubicBezTo>
                  <a:cubicBezTo>
                    <a:pt x="451799" y="72587"/>
                    <a:pt x="458401" y="65628"/>
                    <a:pt x="466725" y="53975"/>
                  </a:cubicBezTo>
                  <a:cubicBezTo>
                    <a:pt x="468943" y="50870"/>
                    <a:pt x="470095" y="46834"/>
                    <a:pt x="473075" y="44450"/>
                  </a:cubicBezTo>
                  <a:cubicBezTo>
                    <a:pt x="475688" y="42359"/>
                    <a:pt x="479425" y="42333"/>
                    <a:pt x="482600" y="41275"/>
                  </a:cubicBezTo>
                  <a:cubicBezTo>
                    <a:pt x="503739" y="20136"/>
                    <a:pt x="480973" y="40062"/>
                    <a:pt x="501650" y="28575"/>
                  </a:cubicBezTo>
                  <a:cubicBezTo>
                    <a:pt x="515972" y="20619"/>
                    <a:pt x="516755" y="15394"/>
                    <a:pt x="530225" y="12700"/>
                  </a:cubicBezTo>
                  <a:cubicBezTo>
                    <a:pt x="537563" y="11232"/>
                    <a:pt x="545042" y="10583"/>
                    <a:pt x="552450" y="9525"/>
                  </a:cubicBezTo>
                  <a:cubicBezTo>
                    <a:pt x="558800" y="10583"/>
                    <a:pt x="565393" y="10664"/>
                    <a:pt x="571500" y="12700"/>
                  </a:cubicBezTo>
                  <a:cubicBezTo>
                    <a:pt x="575120" y="13907"/>
                    <a:pt x="577612" y="17343"/>
                    <a:pt x="581025" y="19050"/>
                  </a:cubicBezTo>
                  <a:cubicBezTo>
                    <a:pt x="584018" y="20547"/>
                    <a:pt x="587375" y="21167"/>
                    <a:pt x="590550" y="22225"/>
                  </a:cubicBezTo>
                  <a:cubicBezTo>
                    <a:pt x="592667" y="25400"/>
                    <a:pt x="593920" y="29366"/>
                    <a:pt x="596900" y="31750"/>
                  </a:cubicBezTo>
                  <a:cubicBezTo>
                    <a:pt x="599513" y="33841"/>
                    <a:pt x="604058" y="32558"/>
                    <a:pt x="606425" y="34925"/>
                  </a:cubicBezTo>
                  <a:cubicBezTo>
                    <a:pt x="611821" y="40321"/>
                    <a:pt x="613729" y="48579"/>
                    <a:pt x="619125" y="53975"/>
                  </a:cubicBezTo>
                  <a:cubicBezTo>
                    <a:pt x="622300" y="57150"/>
                    <a:pt x="625893" y="59956"/>
                    <a:pt x="628650" y="63500"/>
                  </a:cubicBezTo>
                  <a:cubicBezTo>
                    <a:pt x="646482" y="86426"/>
                    <a:pt x="632674" y="79658"/>
                    <a:pt x="650875" y="85725"/>
                  </a:cubicBezTo>
                  <a:cubicBezTo>
                    <a:pt x="652992" y="88900"/>
                    <a:pt x="654245" y="92866"/>
                    <a:pt x="657225" y="95250"/>
                  </a:cubicBezTo>
                  <a:cubicBezTo>
                    <a:pt x="659838" y="97341"/>
                    <a:pt x="663418" y="98108"/>
                    <a:pt x="666750" y="98425"/>
                  </a:cubicBezTo>
                  <a:cubicBezTo>
                    <a:pt x="685743" y="100234"/>
                    <a:pt x="704850" y="100542"/>
                    <a:pt x="723900" y="101600"/>
                  </a:cubicBezTo>
                  <a:cubicBezTo>
                    <a:pt x="728798" y="102825"/>
                    <a:pt x="748444" y="107950"/>
                    <a:pt x="752475" y="107950"/>
                  </a:cubicBezTo>
                  <a:cubicBezTo>
                    <a:pt x="781070" y="107950"/>
                    <a:pt x="809625" y="105833"/>
                    <a:pt x="838200" y="104775"/>
                  </a:cubicBezTo>
                  <a:cubicBezTo>
                    <a:pt x="890439" y="96069"/>
                    <a:pt x="807588" y="109235"/>
                    <a:pt x="904875" y="98425"/>
                  </a:cubicBezTo>
                  <a:cubicBezTo>
                    <a:pt x="908201" y="98055"/>
                    <a:pt x="911118" y="95906"/>
                    <a:pt x="914400" y="95250"/>
                  </a:cubicBezTo>
                  <a:cubicBezTo>
                    <a:pt x="921738" y="93782"/>
                    <a:pt x="929217" y="93133"/>
                    <a:pt x="936625" y="92075"/>
                  </a:cubicBezTo>
                  <a:lnTo>
                    <a:pt x="1101725" y="98425"/>
                  </a:lnTo>
                  <a:cubicBezTo>
                    <a:pt x="1108154" y="98758"/>
                    <a:pt x="1114480" y="100251"/>
                    <a:pt x="1120775" y="101600"/>
                  </a:cubicBezTo>
                  <a:cubicBezTo>
                    <a:pt x="1143101" y="106384"/>
                    <a:pt x="1145234" y="107636"/>
                    <a:pt x="1165225" y="114300"/>
                  </a:cubicBezTo>
                  <a:lnTo>
                    <a:pt x="1193800" y="123825"/>
                  </a:lnTo>
                  <a:cubicBezTo>
                    <a:pt x="1196975" y="124883"/>
                    <a:pt x="1200332" y="125503"/>
                    <a:pt x="1203325" y="127000"/>
                  </a:cubicBezTo>
                  <a:cubicBezTo>
                    <a:pt x="1207558" y="129117"/>
                    <a:pt x="1211700" y="131428"/>
                    <a:pt x="1216025" y="133350"/>
                  </a:cubicBezTo>
                  <a:cubicBezTo>
                    <a:pt x="1240517" y="144235"/>
                    <a:pt x="1222875" y="136086"/>
                    <a:pt x="1244600" y="142875"/>
                  </a:cubicBezTo>
                  <a:cubicBezTo>
                    <a:pt x="1257378" y="146868"/>
                    <a:pt x="1270000" y="151342"/>
                    <a:pt x="1282700" y="155575"/>
                  </a:cubicBezTo>
                  <a:lnTo>
                    <a:pt x="1292225" y="158750"/>
                  </a:lnTo>
                  <a:cubicBezTo>
                    <a:pt x="1295400" y="159808"/>
                    <a:pt x="1298965" y="160069"/>
                    <a:pt x="1301750" y="161925"/>
                  </a:cubicBezTo>
                  <a:cubicBezTo>
                    <a:pt x="1314060" y="170131"/>
                    <a:pt x="1307655" y="167068"/>
                    <a:pt x="1320800" y="171450"/>
                  </a:cubicBezTo>
                  <a:cubicBezTo>
                    <a:pt x="1323975" y="174625"/>
                    <a:pt x="1326589" y="178484"/>
                    <a:pt x="1330325" y="180975"/>
                  </a:cubicBezTo>
                  <a:cubicBezTo>
                    <a:pt x="1333110" y="182831"/>
                    <a:pt x="1337237" y="182059"/>
                    <a:pt x="1339850" y="184150"/>
                  </a:cubicBezTo>
                  <a:cubicBezTo>
                    <a:pt x="1342830" y="186534"/>
                    <a:pt x="1343502" y="190977"/>
                    <a:pt x="1346200" y="193675"/>
                  </a:cubicBezTo>
                  <a:cubicBezTo>
                    <a:pt x="1348898" y="196373"/>
                    <a:pt x="1352550" y="197908"/>
                    <a:pt x="1355725" y="200025"/>
                  </a:cubicBezTo>
                  <a:cubicBezTo>
                    <a:pt x="1361313" y="216790"/>
                    <a:pt x="1357044" y="206765"/>
                    <a:pt x="1371600" y="228600"/>
                  </a:cubicBezTo>
                  <a:cubicBezTo>
                    <a:pt x="1373717" y="231775"/>
                    <a:pt x="1375252" y="235427"/>
                    <a:pt x="1377950" y="238125"/>
                  </a:cubicBezTo>
                  <a:cubicBezTo>
                    <a:pt x="1381125" y="241300"/>
                    <a:pt x="1384600" y="244201"/>
                    <a:pt x="1387475" y="247650"/>
                  </a:cubicBezTo>
                  <a:cubicBezTo>
                    <a:pt x="1412454" y="277625"/>
                    <a:pt x="1377907" y="238061"/>
                    <a:pt x="1397000" y="266700"/>
                  </a:cubicBezTo>
                  <a:cubicBezTo>
                    <a:pt x="1399491" y="270436"/>
                    <a:pt x="1403350" y="273050"/>
                    <a:pt x="1406525" y="276225"/>
                  </a:cubicBezTo>
                  <a:cubicBezTo>
                    <a:pt x="1414505" y="300166"/>
                    <a:pt x="1403740" y="270656"/>
                    <a:pt x="1416050" y="295275"/>
                  </a:cubicBezTo>
                  <a:cubicBezTo>
                    <a:pt x="1423347" y="309868"/>
                    <a:pt x="1415227" y="300802"/>
                    <a:pt x="1422400" y="307975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Freeform 187"/>
            <p:cNvSpPr/>
            <p:nvPr/>
          </p:nvSpPr>
          <p:spPr>
            <a:xfrm>
              <a:off x="5446531" y="4994539"/>
              <a:ext cx="1253067" cy="124884"/>
            </a:xfrm>
            <a:custGeom>
              <a:avLst/>
              <a:gdLst>
                <a:gd name="connsiteX0" fmla="*/ 0 w 1253067"/>
                <a:gd name="connsiteY0" fmla="*/ 107950 h 124884"/>
                <a:gd name="connsiteX1" fmla="*/ 19050 w 1253067"/>
                <a:gd name="connsiteY1" fmla="*/ 103717 h 124884"/>
                <a:gd name="connsiteX2" fmla="*/ 25400 w 1253067"/>
                <a:gd name="connsiteY2" fmla="*/ 101600 h 124884"/>
                <a:gd name="connsiteX3" fmla="*/ 35983 w 1253067"/>
                <a:gd name="connsiteY3" fmla="*/ 93134 h 124884"/>
                <a:gd name="connsiteX4" fmla="*/ 40217 w 1253067"/>
                <a:gd name="connsiteY4" fmla="*/ 88900 h 124884"/>
                <a:gd name="connsiteX5" fmla="*/ 46567 w 1253067"/>
                <a:gd name="connsiteY5" fmla="*/ 84667 h 124884"/>
                <a:gd name="connsiteX6" fmla="*/ 52917 w 1253067"/>
                <a:gd name="connsiteY6" fmla="*/ 78317 h 124884"/>
                <a:gd name="connsiteX7" fmla="*/ 59267 w 1253067"/>
                <a:gd name="connsiteY7" fmla="*/ 76200 h 124884"/>
                <a:gd name="connsiteX8" fmla="*/ 65617 w 1253067"/>
                <a:gd name="connsiteY8" fmla="*/ 71967 h 124884"/>
                <a:gd name="connsiteX9" fmla="*/ 69850 w 1253067"/>
                <a:gd name="connsiteY9" fmla="*/ 65617 h 124884"/>
                <a:gd name="connsiteX10" fmla="*/ 76200 w 1253067"/>
                <a:gd name="connsiteY10" fmla="*/ 63500 h 124884"/>
                <a:gd name="connsiteX11" fmla="*/ 78317 w 1253067"/>
                <a:gd name="connsiteY11" fmla="*/ 57150 h 124884"/>
                <a:gd name="connsiteX12" fmla="*/ 91017 w 1253067"/>
                <a:gd name="connsiteY12" fmla="*/ 46567 h 124884"/>
                <a:gd name="connsiteX13" fmla="*/ 105833 w 1253067"/>
                <a:gd name="connsiteY13" fmla="*/ 31750 h 124884"/>
                <a:gd name="connsiteX14" fmla="*/ 120650 w 1253067"/>
                <a:gd name="connsiteY14" fmla="*/ 21167 h 124884"/>
                <a:gd name="connsiteX15" fmla="*/ 127000 w 1253067"/>
                <a:gd name="connsiteY15" fmla="*/ 19050 h 124884"/>
                <a:gd name="connsiteX16" fmla="*/ 146050 w 1253067"/>
                <a:gd name="connsiteY16" fmla="*/ 23284 h 124884"/>
                <a:gd name="connsiteX17" fmla="*/ 152400 w 1253067"/>
                <a:gd name="connsiteY17" fmla="*/ 27517 h 124884"/>
                <a:gd name="connsiteX18" fmla="*/ 158750 w 1253067"/>
                <a:gd name="connsiteY18" fmla="*/ 29634 h 124884"/>
                <a:gd name="connsiteX19" fmla="*/ 165100 w 1253067"/>
                <a:gd name="connsiteY19" fmla="*/ 33867 h 124884"/>
                <a:gd name="connsiteX20" fmla="*/ 177800 w 1253067"/>
                <a:gd name="connsiteY20" fmla="*/ 38100 h 124884"/>
                <a:gd name="connsiteX21" fmla="*/ 192617 w 1253067"/>
                <a:gd name="connsiteY21" fmla="*/ 35984 h 124884"/>
                <a:gd name="connsiteX22" fmla="*/ 207433 w 1253067"/>
                <a:gd name="connsiteY22" fmla="*/ 19050 h 124884"/>
                <a:gd name="connsiteX23" fmla="*/ 211667 w 1253067"/>
                <a:gd name="connsiteY23" fmla="*/ 14817 h 124884"/>
                <a:gd name="connsiteX24" fmla="*/ 215900 w 1253067"/>
                <a:gd name="connsiteY24" fmla="*/ 8467 h 124884"/>
                <a:gd name="connsiteX25" fmla="*/ 228600 w 1253067"/>
                <a:gd name="connsiteY25" fmla="*/ 0 h 124884"/>
                <a:gd name="connsiteX26" fmla="*/ 247650 w 1253067"/>
                <a:gd name="connsiteY26" fmla="*/ 2117 h 124884"/>
                <a:gd name="connsiteX27" fmla="*/ 258233 w 1253067"/>
                <a:gd name="connsiteY27" fmla="*/ 10584 h 124884"/>
                <a:gd name="connsiteX28" fmla="*/ 270933 w 1253067"/>
                <a:gd name="connsiteY28" fmla="*/ 19050 h 124884"/>
                <a:gd name="connsiteX29" fmla="*/ 281517 w 1253067"/>
                <a:gd name="connsiteY29" fmla="*/ 27517 h 124884"/>
                <a:gd name="connsiteX30" fmla="*/ 289983 w 1253067"/>
                <a:gd name="connsiteY30" fmla="*/ 46567 h 124884"/>
                <a:gd name="connsiteX31" fmla="*/ 292100 w 1253067"/>
                <a:gd name="connsiteY31" fmla="*/ 52917 h 124884"/>
                <a:gd name="connsiteX32" fmla="*/ 298450 w 1253067"/>
                <a:gd name="connsiteY32" fmla="*/ 59267 h 124884"/>
                <a:gd name="connsiteX33" fmla="*/ 306917 w 1253067"/>
                <a:gd name="connsiteY33" fmla="*/ 74084 h 124884"/>
                <a:gd name="connsiteX34" fmla="*/ 319617 w 1253067"/>
                <a:gd name="connsiteY34" fmla="*/ 84667 h 124884"/>
                <a:gd name="connsiteX35" fmla="*/ 334433 w 1253067"/>
                <a:gd name="connsiteY35" fmla="*/ 99484 h 124884"/>
                <a:gd name="connsiteX36" fmla="*/ 345017 w 1253067"/>
                <a:gd name="connsiteY36" fmla="*/ 105834 h 124884"/>
                <a:gd name="connsiteX37" fmla="*/ 357717 w 1253067"/>
                <a:gd name="connsiteY37" fmla="*/ 114300 h 124884"/>
                <a:gd name="connsiteX38" fmla="*/ 364067 w 1253067"/>
                <a:gd name="connsiteY38" fmla="*/ 118534 h 124884"/>
                <a:gd name="connsiteX39" fmla="*/ 381000 w 1253067"/>
                <a:gd name="connsiteY39" fmla="*/ 124884 h 124884"/>
                <a:gd name="connsiteX40" fmla="*/ 446617 w 1253067"/>
                <a:gd name="connsiteY40" fmla="*/ 114300 h 124884"/>
                <a:gd name="connsiteX41" fmla="*/ 486833 w 1253067"/>
                <a:gd name="connsiteY41" fmla="*/ 88900 h 124884"/>
                <a:gd name="connsiteX42" fmla="*/ 497417 w 1253067"/>
                <a:gd name="connsiteY42" fmla="*/ 80434 h 124884"/>
                <a:gd name="connsiteX43" fmla="*/ 510117 w 1253067"/>
                <a:gd name="connsiteY43" fmla="*/ 71967 h 124884"/>
                <a:gd name="connsiteX44" fmla="*/ 522817 w 1253067"/>
                <a:gd name="connsiteY44" fmla="*/ 59267 h 124884"/>
                <a:gd name="connsiteX45" fmla="*/ 529167 w 1253067"/>
                <a:gd name="connsiteY45" fmla="*/ 55034 h 124884"/>
                <a:gd name="connsiteX46" fmla="*/ 541867 w 1253067"/>
                <a:gd name="connsiteY46" fmla="*/ 48684 h 124884"/>
                <a:gd name="connsiteX47" fmla="*/ 565150 w 1253067"/>
                <a:gd name="connsiteY47" fmla="*/ 65617 h 124884"/>
                <a:gd name="connsiteX48" fmla="*/ 579967 w 1253067"/>
                <a:gd name="connsiteY48" fmla="*/ 78317 h 124884"/>
                <a:gd name="connsiteX49" fmla="*/ 603250 w 1253067"/>
                <a:gd name="connsiteY49" fmla="*/ 74084 h 124884"/>
                <a:gd name="connsiteX50" fmla="*/ 611717 w 1253067"/>
                <a:gd name="connsiteY50" fmla="*/ 67734 h 124884"/>
                <a:gd name="connsiteX51" fmla="*/ 618067 w 1253067"/>
                <a:gd name="connsiteY51" fmla="*/ 63500 h 124884"/>
                <a:gd name="connsiteX52" fmla="*/ 622300 w 1253067"/>
                <a:gd name="connsiteY52" fmla="*/ 55034 h 124884"/>
                <a:gd name="connsiteX53" fmla="*/ 628650 w 1253067"/>
                <a:gd name="connsiteY53" fmla="*/ 48684 h 124884"/>
                <a:gd name="connsiteX54" fmla="*/ 637117 w 1253067"/>
                <a:gd name="connsiteY54" fmla="*/ 35984 h 124884"/>
                <a:gd name="connsiteX55" fmla="*/ 719667 w 1253067"/>
                <a:gd name="connsiteY55" fmla="*/ 50800 h 124884"/>
                <a:gd name="connsiteX56" fmla="*/ 736600 w 1253067"/>
                <a:gd name="connsiteY56" fmla="*/ 61384 h 124884"/>
                <a:gd name="connsiteX57" fmla="*/ 747183 w 1253067"/>
                <a:gd name="connsiteY57" fmla="*/ 65617 h 124884"/>
                <a:gd name="connsiteX58" fmla="*/ 759883 w 1253067"/>
                <a:gd name="connsiteY58" fmla="*/ 74084 h 124884"/>
                <a:gd name="connsiteX59" fmla="*/ 791633 w 1253067"/>
                <a:gd name="connsiteY59" fmla="*/ 82550 h 124884"/>
                <a:gd name="connsiteX60" fmla="*/ 802217 w 1253067"/>
                <a:gd name="connsiteY60" fmla="*/ 86784 h 124884"/>
                <a:gd name="connsiteX61" fmla="*/ 821267 w 1253067"/>
                <a:gd name="connsiteY61" fmla="*/ 88900 h 124884"/>
                <a:gd name="connsiteX62" fmla="*/ 857250 w 1253067"/>
                <a:gd name="connsiteY62" fmla="*/ 84667 h 124884"/>
                <a:gd name="connsiteX63" fmla="*/ 867833 w 1253067"/>
                <a:gd name="connsiteY63" fmla="*/ 74084 h 124884"/>
                <a:gd name="connsiteX64" fmla="*/ 901700 w 1253067"/>
                <a:gd name="connsiteY64" fmla="*/ 48684 h 124884"/>
                <a:gd name="connsiteX65" fmla="*/ 920750 w 1253067"/>
                <a:gd name="connsiteY65" fmla="*/ 42334 h 124884"/>
                <a:gd name="connsiteX66" fmla="*/ 929217 w 1253067"/>
                <a:gd name="connsiteY66" fmla="*/ 38100 h 124884"/>
                <a:gd name="connsiteX67" fmla="*/ 939800 w 1253067"/>
                <a:gd name="connsiteY67" fmla="*/ 35984 h 124884"/>
                <a:gd name="connsiteX68" fmla="*/ 954617 w 1253067"/>
                <a:gd name="connsiteY68" fmla="*/ 29634 h 124884"/>
                <a:gd name="connsiteX69" fmla="*/ 960967 w 1253067"/>
                <a:gd name="connsiteY69" fmla="*/ 25400 h 124884"/>
                <a:gd name="connsiteX70" fmla="*/ 986367 w 1253067"/>
                <a:gd name="connsiteY70" fmla="*/ 23284 h 124884"/>
                <a:gd name="connsiteX71" fmla="*/ 1003300 w 1253067"/>
                <a:gd name="connsiteY71" fmla="*/ 21167 h 124884"/>
                <a:gd name="connsiteX72" fmla="*/ 1028700 w 1253067"/>
                <a:gd name="connsiteY72" fmla="*/ 25400 h 124884"/>
                <a:gd name="connsiteX73" fmla="*/ 1035050 w 1253067"/>
                <a:gd name="connsiteY73" fmla="*/ 29634 h 124884"/>
                <a:gd name="connsiteX74" fmla="*/ 1056217 w 1253067"/>
                <a:gd name="connsiteY74" fmla="*/ 40217 h 124884"/>
                <a:gd name="connsiteX75" fmla="*/ 1062567 w 1253067"/>
                <a:gd name="connsiteY75" fmla="*/ 44450 h 124884"/>
                <a:gd name="connsiteX76" fmla="*/ 1071033 w 1253067"/>
                <a:gd name="connsiteY76" fmla="*/ 50800 h 124884"/>
                <a:gd name="connsiteX77" fmla="*/ 1083733 w 1253067"/>
                <a:gd name="connsiteY77" fmla="*/ 55034 h 124884"/>
                <a:gd name="connsiteX78" fmla="*/ 1090083 w 1253067"/>
                <a:gd name="connsiteY78" fmla="*/ 57150 h 124884"/>
                <a:gd name="connsiteX79" fmla="*/ 1096433 w 1253067"/>
                <a:gd name="connsiteY79" fmla="*/ 59267 h 124884"/>
                <a:gd name="connsiteX80" fmla="*/ 1107017 w 1253067"/>
                <a:gd name="connsiteY80" fmla="*/ 61384 h 124884"/>
                <a:gd name="connsiteX81" fmla="*/ 1147233 w 1253067"/>
                <a:gd name="connsiteY81" fmla="*/ 65617 h 124884"/>
                <a:gd name="connsiteX82" fmla="*/ 1191683 w 1253067"/>
                <a:gd name="connsiteY82" fmla="*/ 63500 h 124884"/>
                <a:gd name="connsiteX83" fmla="*/ 1210733 w 1253067"/>
                <a:gd name="connsiteY83" fmla="*/ 57150 h 124884"/>
                <a:gd name="connsiteX84" fmla="*/ 1236133 w 1253067"/>
                <a:gd name="connsiteY84" fmla="*/ 48684 h 124884"/>
                <a:gd name="connsiteX85" fmla="*/ 1242483 w 1253067"/>
                <a:gd name="connsiteY85" fmla="*/ 46567 h 124884"/>
                <a:gd name="connsiteX86" fmla="*/ 1248833 w 1253067"/>
                <a:gd name="connsiteY86" fmla="*/ 44450 h 124884"/>
                <a:gd name="connsiteX87" fmla="*/ 1253067 w 1253067"/>
                <a:gd name="connsiteY87" fmla="*/ 42334 h 124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1253067" h="124884">
                  <a:moveTo>
                    <a:pt x="0" y="107950"/>
                  </a:moveTo>
                  <a:cubicBezTo>
                    <a:pt x="7280" y="106494"/>
                    <a:pt x="12071" y="105711"/>
                    <a:pt x="19050" y="103717"/>
                  </a:cubicBezTo>
                  <a:cubicBezTo>
                    <a:pt x="21195" y="103104"/>
                    <a:pt x="23283" y="102306"/>
                    <a:pt x="25400" y="101600"/>
                  </a:cubicBezTo>
                  <a:cubicBezTo>
                    <a:pt x="33831" y="88952"/>
                    <a:pt x="24623" y="99950"/>
                    <a:pt x="35983" y="93134"/>
                  </a:cubicBezTo>
                  <a:cubicBezTo>
                    <a:pt x="37695" y="92107"/>
                    <a:pt x="38658" y="90147"/>
                    <a:pt x="40217" y="88900"/>
                  </a:cubicBezTo>
                  <a:cubicBezTo>
                    <a:pt x="42203" y="87311"/>
                    <a:pt x="44613" y="86296"/>
                    <a:pt x="46567" y="84667"/>
                  </a:cubicBezTo>
                  <a:cubicBezTo>
                    <a:pt x="48867" y="82751"/>
                    <a:pt x="50426" y="79977"/>
                    <a:pt x="52917" y="78317"/>
                  </a:cubicBezTo>
                  <a:cubicBezTo>
                    <a:pt x="54773" y="77079"/>
                    <a:pt x="57271" y="77198"/>
                    <a:pt x="59267" y="76200"/>
                  </a:cubicBezTo>
                  <a:cubicBezTo>
                    <a:pt x="61542" y="75062"/>
                    <a:pt x="63500" y="73378"/>
                    <a:pt x="65617" y="71967"/>
                  </a:cubicBezTo>
                  <a:cubicBezTo>
                    <a:pt x="67028" y="69850"/>
                    <a:pt x="67864" y="67206"/>
                    <a:pt x="69850" y="65617"/>
                  </a:cubicBezTo>
                  <a:cubicBezTo>
                    <a:pt x="71592" y="64223"/>
                    <a:pt x="74622" y="65078"/>
                    <a:pt x="76200" y="63500"/>
                  </a:cubicBezTo>
                  <a:cubicBezTo>
                    <a:pt x="77778" y="61922"/>
                    <a:pt x="77079" y="59006"/>
                    <a:pt x="78317" y="57150"/>
                  </a:cubicBezTo>
                  <a:cubicBezTo>
                    <a:pt x="81577" y="52260"/>
                    <a:pt x="86331" y="49691"/>
                    <a:pt x="91017" y="46567"/>
                  </a:cubicBezTo>
                  <a:cubicBezTo>
                    <a:pt x="100721" y="32010"/>
                    <a:pt x="94656" y="35476"/>
                    <a:pt x="105833" y="31750"/>
                  </a:cubicBezTo>
                  <a:cubicBezTo>
                    <a:pt x="109361" y="21167"/>
                    <a:pt x="105833" y="26106"/>
                    <a:pt x="120650" y="21167"/>
                  </a:cubicBezTo>
                  <a:lnTo>
                    <a:pt x="127000" y="19050"/>
                  </a:lnTo>
                  <a:cubicBezTo>
                    <a:pt x="128884" y="19427"/>
                    <a:pt x="143434" y="22163"/>
                    <a:pt x="146050" y="23284"/>
                  </a:cubicBezTo>
                  <a:cubicBezTo>
                    <a:pt x="148388" y="24286"/>
                    <a:pt x="150125" y="26379"/>
                    <a:pt x="152400" y="27517"/>
                  </a:cubicBezTo>
                  <a:cubicBezTo>
                    <a:pt x="154396" y="28515"/>
                    <a:pt x="156754" y="28636"/>
                    <a:pt x="158750" y="29634"/>
                  </a:cubicBezTo>
                  <a:cubicBezTo>
                    <a:pt x="161025" y="30772"/>
                    <a:pt x="162775" y="32834"/>
                    <a:pt x="165100" y="33867"/>
                  </a:cubicBezTo>
                  <a:cubicBezTo>
                    <a:pt x="169178" y="35679"/>
                    <a:pt x="177800" y="38100"/>
                    <a:pt x="177800" y="38100"/>
                  </a:cubicBezTo>
                  <a:cubicBezTo>
                    <a:pt x="182739" y="37395"/>
                    <a:pt x="187838" y="37418"/>
                    <a:pt x="192617" y="35984"/>
                  </a:cubicBezTo>
                  <a:cubicBezTo>
                    <a:pt x="201185" y="33414"/>
                    <a:pt x="201587" y="24895"/>
                    <a:pt x="207433" y="19050"/>
                  </a:cubicBezTo>
                  <a:cubicBezTo>
                    <a:pt x="208844" y="17639"/>
                    <a:pt x="210420" y="16375"/>
                    <a:pt x="211667" y="14817"/>
                  </a:cubicBezTo>
                  <a:cubicBezTo>
                    <a:pt x="213256" y="12831"/>
                    <a:pt x="213986" y="10142"/>
                    <a:pt x="215900" y="8467"/>
                  </a:cubicBezTo>
                  <a:cubicBezTo>
                    <a:pt x="219729" y="5117"/>
                    <a:pt x="228600" y="0"/>
                    <a:pt x="228600" y="0"/>
                  </a:cubicBezTo>
                  <a:cubicBezTo>
                    <a:pt x="234950" y="706"/>
                    <a:pt x="241452" y="567"/>
                    <a:pt x="247650" y="2117"/>
                  </a:cubicBezTo>
                  <a:cubicBezTo>
                    <a:pt x="252834" y="3413"/>
                    <a:pt x="254419" y="7724"/>
                    <a:pt x="258233" y="10584"/>
                  </a:cubicBezTo>
                  <a:cubicBezTo>
                    <a:pt x="262303" y="13637"/>
                    <a:pt x="267335" y="15452"/>
                    <a:pt x="270933" y="19050"/>
                  </a:cubicBezTo>
                  <a:cubicBezTo>
                    <a:pt x="276966" y="25083"/>
                    <a:pt x="273506" y="22177"/>
                    <a:pt x="281517" y="27517"/>
                  </a:cubicBezTo>
                  <a:cubicBezTo>
                    <a:pt x="292435" y="60274"/>
                    <a:pt x="279922" y="26446"/>
                    <a:pt x="289983" y="46567"/>
                  </a:cubicBezTo>
                  <a:cubicBezTo>
                    <a:pt x="290981" y="48563"/>
                    <a:pt x="290862" y="51061"/>
                    <a:pt x="292100" y="52917"/>
                  </a:cubicBezTo>
                  <a:cubicBezTo>
                    <a:pt x="293760" y="55408"/>
                    <a:pt x="296534" y="56967"/>
                    <a:pt x="298450" y="59267"/>
                  </a:cubicBezTo>
                  <a:cubicBezTo>
                    <a:pt x="308445" y="71262"/>
                    <a:pt x="296568" y="59597"/>
                    <a:pt x="306917" y="74084"/>
                  </a:cubicBezTo>
                  <a:cubicBezTo>
                    <a:pt x="310622" y="79270"/>
                    <a:pt x="314553" y="81291"/>
                    <a:pt x="319617" y="84667"/>
                  </a:cubicBezTo>
                  <a:cubicBezTo>
                    <a:pt x="329321" y="99224"/>
                    <a:pt x="323256" y="95758"/>
                    <a:pt x="334433" y="99484"/>
                  </a:cubicBezTo>
                  <a:cubicBezTo>
                    <a:pt x="343932" y="108981"/>
                    <a:pt x="332651" y="98964"/>
                    <a:pt x="345017" y="105834"/>
                  </a:cubicBezTo>
                  <a:cubicBezTo>
                    <a:pt x="349464" y="108305"/>
                    <a:pt x="353484" y="111478"/>
                    <a:pt x="357717" y="114300"/>
                  </a:cubicBezTo>
                  <a:cubicBezTo>
                    <a:pt x="359834" y="115711"/>
                    <a:pt x="361705" y="117589"/>
                    <a:pt x="364067" y="118534"/>
                  </a:cubicBezTo>
                  <a:cubicBezTo>
                    <a:pt x="376722" y="123596"/>
                    <a:pt x="371046" y="121565"/>
                    <a:pt x="381000" y="124884"/>
                  </a:cubicBezTo>
                  <a:cubicBezTo>
                    <a:pt x="402184" y="123769"/>
                    <a:pt x="427060" y="126034"/>
                    <a:pt x="446617" y="114300"/>
                  </a:cubicBezTo>
                  <a:cubicBezTo>
                    <a:pt x="458161" y="107374"/>
                    <a:pt x="479739" y="94575"/>
                    <a:pt x="486833" y="88900"/>
                  </a:cubicBezTo>
                  <a:cubicBezTo>
                    <a:pt x="490361" y="86078"/>
                    <a:pt x="493763" y="83091"/>
                    <a:pt x="497417" y="80434"/>
                  </a:cubicBezTo>
                  <a:cubicBezTo>
                    <a:pt x="501532" y="77442"/>
                    <a:pt x="506519" y="75565"/>
                    <a:pt x="510117" y="71967"/>
                  </a:cubicBezTo>
                  <a:cubicBezTo>
                    <a:pt x="514350" y="67734"/>
                    <a:pt x="517836" y="62588"/>
                    <a:pt x="522817" y="59267"/>
                  </a:cubicBezTo>
                  <a:cubicBezTo>
                    <a:pt x="524934" y="57856"/>
                    <a:pt x="526892" y="56172"/>
                    <a:pt x="529167" y="55034"/>
                  </a:cubicBezTo>
                  <a:cubicBezTo>
                    <a:pt x="546694" y="46271"/>
                    <a:pt x="523669" y="60815"/>
                    <a:pt x="541867" y="48684"/>
                  </a:cubicBezTo>
                  <a:cubicBezTo>
                    <a:pt x="552870" y="53085"/>
                    <a:pt x="557861" y="53469"/>
                    <a:pt x="565150" y="65617"/>
                  </a:cubicBezTo>
                  <a:cubicBezTo>
                    <a:pt x="572997" y="78695"/>
                    <a:pt x="567509" y="75202"/>
                    <a:pt x="579967" y="78317"/>
                  </a:cubicBezTo>
                  <a:cubicBezTo>
                    <a:pt x="587728" y="76906"/>
                    <a:pt x="595767" y="76578"/>
                    <a:pt x="603250" y="74084"/>
                  </a:cubicBezTo>
                  <a:cubicBezTo>
                    <a:pt x="606597" y="72968"/>
                    <a:pt x="608846" y="69785"/>
                    <a:pt x="611717" y="67734"/>
                  </a:cubicBezTo>
                  <a:cubicBezTo>
                    <a:pt x="613787" y="66255"/>
                    <a:pt x="615950" y="64911"/>
                    <a:pt x="618067" y="63500"/>
                  </a:cubicBezTo>
                  <a:cubicBezTo>
                    <a:pt x="619478" y="60678"/>
                    <a:pt x="620466" y="57601"/>
                    <a:pt x="622300" y="55034"/>
                  </a:cubicBezTo>
                  <a:cubicBezTo>
                    <a:pt x="624040" y="52598"/>
                    <a:pt x="626990" y="51175"/>
                    <a:pt x="628650" y="48684"/>
                  </a:cubicBezTo>
                  <a:cubicBezTo>
                    <a:pt x="640903" y="30304"/>
                    <a:pt x="616860" y="56241"/>
                    <a:pt x="637117" y="35984"/>
                  </a:cubicBezTo>
                  <a:cubicBezTo>
                    <a:pt x="708477" y="47493"/>
                    <a:pt x="681240" y="41194"/>
                    <a:pt x="719667" y="50800"/>
                  </a:cubicBezTo>
                  <a:cubicBezTo>
                    <a:pt x="724706" y="54160"/>
                    <a:pt x="731491" y="58829"/>
                    <a:pt x="736600" y="61384"/>
                  </a:cubicBezTo>
                  <a:cubicBezTo>
                    <a:pt x="739998" y="63083"/>
                    <a:pt x="743848" y="63798"/>
                    <a:pt x="747183" y="65617"/>
                  </a:cubicBezTo>
                  <a:cubicBezTo>
                    <a:pt x="751650" y="68053"/>
                    <a:pt x="754947" y="72850"/>
                    <a:pt x="759883" y="74084"/>
                  </a:cubicBezTo>
                  <a:cubicBezTo>
                    <a:pt x="768588" y="76260"/>
                    <a:pt x="782885" y="79634"/>
                    <a:pt x="791633" y="82550"/>
                  </a:cubicBezTo>
                  <a:cubicBezTo>
                    <a:pt x="795238" y="83752"/>
                    <a:pt x="798502" y="85988"/>
                    <a:pt x="802217" y="86784"/>
                  </a:cubicBezTo>
                  <a:cubicBezTo>
                    <a:pt x="808464" y="88123"/>
                    <a:pt x="814917" y="88195"/>
                    <a:pt x="821267" y="88900"/>
                  </a:cubicBezTo>
                  <a:cubicBezTo>
                    <a:pt x="833261" y="87489"/>
                    <a:pt x="845407" y="87035"/>
                    <a:pt x="857250" y="84667"/>
                  </a:cubicBezTo>
                  <a:cubicBezTo>
                    <a:pt x="865421" y="83033"/>
                    <a:pt x="862485" y="78541"/>
                    <a:pt x="867833" y="74084"/>
                  </a:cubicBezTo>
                  <a:cubicBezTo>
                    <a:pt x="878674" y="65050"/>
                    <a:pt x="888313" y="53146"/>
                    <a:pt x="901700" y="48684"/>
                  </a:cubicBezTo>
                  <a:cubicBezTo>
                    <a:pt x="908050" y="46567"/>
                    <a:pt x="914763" y="45328"/>
                    <a:pt x="920750" y="42334"/>
                  </a:cubicBezTo>
                  <a:cubicBezTo>
                    <a:pt x="923572" y="40923"/>
                    <a:pt x="926223" y="39098"/>
                    <a:pt x="929217" y="38100"/>
                  </a:cubicBezTo>
                  <a:cubicBezTo>
                    <a:pt x="932630" y="36962"/>
                    <a:pt x="936272" y="36689"/>
                    <a:pt x="939800" y="35984"/>
                  </a:cubicBezTo>
                  <a:cubicBezTo>
                    <a:pt x="944739" y="33867"/>
                    <a:pt x="949811" y="32037"/>
                    <a:pt x="954617" y="29634"/>
                  </a:cubicBezTo>
                  <a:cubicBezTo>
                    <a:pt x="956892" y="28496"/>
                    <a:pt x="958472" y="25899"/>
                    <a:pt x="960967" y="25400"/>
                  </a:cubicBezTo>
                  <a:cubicBezTo>
                    <a:pt x="969298" y="23734"/>
                    <a:pt x="977913" y="24129"/>
                    <a:pt x="986367" y="23284"/>
                  </a:cubicBezTo>
                  <a:cubicBezTo>
                    <a:pt x="992027" y="22718"/>
                    <a:pt x="997656" y="21873"/>
                    <a:pt x="1003300" y="21167"/>
                  </a:cubicBezTo>
                  <a:cubicBezTo>
                    <a:pt x="1011767" y="22578"/>
                    <a:pt x="1020406" y="23188"/>
                    <a:pt x="1028700" y="25400"/>
                  </a:cubicBezTo>
                  <a:cubicBezTo>
                    <a:pt x="1031158" y="26056"/>
                    <a:pt x="1032810" y="28428"/>
                    <a:pt x="1035050" y="29634"/>
                  </a:cubicBezTo>
                  <a:cubicBezTo>
                    <a:pt x="1041995" y="33374"/>
                    <a:pt x="1049653" y="35842"/>
                    <a:pt x="1056217" y="40217"/>
                  </a:cubicBezTo>
                  <a:cubicBezTo>
                    <a:pt x="1058334" y="41628"/>
                    <a:pt x="1060497" y="42971"/>
                    <a:pt x="1062567" y="44450"/>
                  </a:cubicBezTo>
                  <a:cubicBezTo>
                    <a:pt x="1065438" y="46500"/>
                    <a:pt x="1067878" y="49222"/>
                    <a:pt x="1071033" y="50800"/>
                  </a:cubicBezTo>
                  <a:cubicBezTo>
                    <a:pt x="1075024" y="52796"/>
                    <a:pt x="1079500" y="53623"/>
                    <a:pt x="1083733" y="55034"/>
                  </a:cubicBezTo>
                  <a:lnTo>
                    <a:pt x="1090083" y="57150"/>
                  </a:lnTo>
                  <a:cubicBezTo>
                    <a:pt x="1092200" y="57856"/>
                    <a:pt x="1094245" y="58829"/>
                    <a:pt x="1096433" y="59267"/>
                  </a:cubicBezTo>
                  <a:cubicBezTo>
                    <a:pt x="1099961" y="59973"/>
                    <a:pt x="1103447" y="60938"/>
                    <a:pt x="1107017" y="61384"/>
                  </a:cubicBezTo>
                  <a:cubicBezTo>
                    <a:pt x="1120392" y="63056"/>
                    <a:pt x="1147233" y="65617"/>
                    <a:pt x="1147233" y="65617"/>
                  </a:cubicBezTo>
                  <a:cubicBezTo>
                    <a:pt x="1162050" y="64911"/>
                    <a:pt x="1176940" y="65138"/>
                    <a:pt x="1191683" y="63500"/>
                  </a:cubicBezTo>
                  <a:cubicBezTo>
                    <a:pt x="1191691" y="63499"/>
                    <a:pt x="1207555" y="58209"/>
                    <a:pt x="1210733" y="57150"/>
                  </a:cubicBezTo>
                  <a:lnTo>
                    <a:pt x="1236133" y="48684"/>
                  </a:lnTo>
                  <a:lnTo>
                    <a:pt x="1242483" y="46567"/>
                  </a:lnTo>
                  <a:cubicBezTo>
                    <a:pt x="1244600" y="45861"/>
                    <a:pt x="1246837" y="45447"/>
                    <a:pt x="1248833" y="44450"/>
                  </a:cubicBezTo>
                  <a:lnTo>
                    <a:pt x="1253067" y="42334"/>
                  </a:lnTo>
                </a:path>
              </a:pathLst>
            </a:custGeom>
            <a:noFill/>
            <a:ln w="28575">
              <a:solidFill>
                <a:srgbClr val="87CB3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Freeform 193"/>
            <p:cNvSpPr/>
            <p:nvPr/>
          </p:nvSpPr>
          <p:spPr>
            <a:xfrm>
              <a:off x="5453020" y="4799679"/>
              <a:ext cx="1246188" cy="574675"/>
            </a:xfrm>
            <a:custGeom>
              <a:avLst/>
              <a:gdLst>
                <a:gd name="connsiteX0" fmla="*/ 0 w 1246188"/>
                <a:gd name="connsiteY0" fmla="*/ 255587 h 574675"/>
                <a:gd name="connsiteX1" fmla="*/ 120650 w 1246188"/>
                <a:gd name="connsiteY1" fmla="*/ 133350 h 574675"/>
                <a:gd name="connsiteX2" fmla="*/ 125413 w 1246188"/>
                <a:gd name="connsiteY2" fmla="*/ 131762 h 574675"/>
                <a:gd name="connsiteX3" fmla="*/ 136525 w 1246188"/>
                <a:gd name="connsiteY3" fmla="*/ 117475 h 574675"/>
                <a:gd name="connsiteX4" fmla="*/ 141288 w 1246188"/>
                <a:gd name="connsiteY4" fmla="*/ 114300 h 574675"/>
                <a:gd name="connsiteX5" fmla="*/ 150813 w 1246188"/>
                <a:gd name="connsiteY5" fmla="*/ 104775 h 574675"/>
                <a:gd name="connsiteX6" fmla="*/ 153988 w 1246188"/>
                <a:gd name="connsiteY6" fmla="*/ 96837 h 574675"/>
                <a:gd name="connsiteX7" fmla="*/ 158750 w 1246188"/>
                <a:gd name="connsiteY7" fmla="*/ 90487 h 574675"/>
                <a:gd name="connsiteX8" fmla="*/ 165100 w 1246188"/>
                <a:gd name="connsiteY8" fmla="*/ 80962 h 574675"/>
                <a:gd name="connsiteX9" fmla="*/ 168275 w 1246188"/>
                <a:gd name="connsiteY9" fmla="*/ 73025 h 574675"/>
                <a:gd name="connsiteX10" fmla="*/ 174625 w 1246188"/>
                <a:gd name="connsiteY10" fmla="*/ 63500 h 574675"/>
                <a:gd name="connsiteX11" fmla="*/ 179388 w 1246188"/>
                <a:gd name="connsiteY11" fmla="*/ 55562 h 574675"/>
                <a:gd name="connsiteX12" fmla="*/ 193675 w 1246188"/>
                <a:gd name="connsiteY12" fmla="*/ 36512 h 574675"/>
                <a:gd name="connsiteX13" fmla="*/ 196850 w 1246188"/>
                <a:gd name="connsiteY13" fmla="*/ 31750 h 574675"/>
                <a:gd name="connsiteX14" fmla="*/ 204788 w 1246188"/>
                <a:gd name="connsiteY14" fmla="*/ 17462 h 574675"/>
                <a:gd name="connsiteX15" fmla="*/ 209550 w 1246188"/>
                <a:gd name="connsiteY15" fmla="*/ 12700 h 574675"/>
                <a:gd name="connsiteX16" fmla="*/ 217488 w 1246188"/>
                <a:gd name="connsiteY16" fmla="*/ 1587 h 574675"/>
                <a:gd name="connsiteX17" fmla="*/ 225425 w 1246188"/>
                <a:gd name="connsiteY17" fmla="*/ 0 h 574675"/>
                <a:gd name="connsiteX18" fmla="*/ 233363 w 1246188"/>
                <a:gd name="connsiteY18" fmla="*/ 1587 h 574675"/>
                <a:gd name="connsiteX19" fmla="*/ 246063 w 1246188"/>
                <a:gd name="connsiteY19" fmla="*/ 12700 h 574675"/>
                <a:gd name="connsiteX20" fmla="*/ 250825 w 1246188"/>
                <a:gd name="connsiteY20" fmla="*/ 15875 h 574675"/>
                <a:gd name="connsiteX21" fmla="*/ 254000 w 1246188"/>
                <a:gd name="connsiteY21" fmla="*/ 20637 h 574675"/>
                <a:gd name="connsiteX22" fmla="*/ 257175 w 1246188"/>
                <a:gd name="connsiteY22" fmla="*/ 30162 h 574675"/>
                <a:gd name="connsiteX23" fmla="*/ 263525 w 1246188"/>
                <a:gd name="connsiteY23" fmla="*/ 39687 h 574675"/>
                <a:gd name="connsiteX24" fmla="*/ 266700 w 1246188"/>
                <a:gd name="connsiteY24" fmla="*/ 44450 h 574675"/>
                <a:gd name="connsiteX25" fmla="*/ 271463 w 1246188"/>
                <a:gd name="connsiteY25" fmla="*/ 55562 h 574675"/>
                <a:gd name="connsiteX26" fmla="*/ 279400 w 1246188"/>
                <a:gd name="connsiteY26" fmla="*/ 74612 h 574675"/>
                <a:gd name="connsiteX27" fmla="*/ 279400 w 1246188"/>
                <a:gd name="connsiteY27" fmla="*/ 74612 h 574675"/>
                <a:gd name="connsiteX28" fmla="*/ 284163 w 1246188"/>
                <a:gd name="connsiteY28" fmla="*/ 84137 h 574675"/>
                <a:gd name="connsiteX29" fmla="*/ 295275 w 1246188"/>
                <a:gd name="connsiteY29" fmla="*/ 104775 h 574675"/>
                <a:gd name="connsiteX30" fmla="*/ 296863 w 1246188"/>
                <a:gd name="connsiteY30" fmla="*/ 111125 h 574675"/>
                <a:gd name="connsiteX31" fmla="*/ 301625 w 1246188"/>
                <a:gd name="connsiteY31" fmla="*/ 119062 h 574675"/>
                <a:gd name="connsiteX32" fmla="*/ 304800 w 1246188"/>
                <a:gd name="connsiteY32" fmla="*/ 125412 h 574675"/>
                <a:gd name="connsiteX33" fmla="*/ 309563 w 1246188"/>
                <a:gd name="connsiteY33" fmla="*/ 131762 h 574675"/>
                <a:gd name="connsiteX34" fmla="*/ 314325 w 1246188"/>
                <a:gd name="connsiteY34" fmla="*/ 142875 h 574675"/>
                <a:gd name="connsiteX35" fmla="*/ 320675 w 1246188"/>
                <a:gd name="connsiteY35" fmla="*/ 152400 h 574675"/>
                <a:gd name="connsiteX36" fmla="*/ 325438 w 1246188"/>
                <a:gd name="connsiteY36" fmla="*/ 165100 h 574675"/>
                <a:gd name="connsiteX37" fmla="*/ 333375 w 1246188"/>
                <a:gd name="connsiteY37" fmla="*/ 179387 h 574675"/>
                <a:gd name="connsiteX38" fmla="*/ 334963 w 1246188"/>
                <a:gd name="connsiteY38" fmla="*/ 185737 h 574675"/>
                <a:gd name="connsiteX39" fmla="*/ 338138 w 1246188"/>
                <a:gd name="connsiteY39" fmla="*/ 192087 h 574675"/>
                <a:gd name="connsiteX40" fmla="*/ 341313 w 1246188"/>
                <a:gd name="connsiteY40" fmla="*/ 201612 h 574675"/>
                <a:gd name="connsiteX41" fmla="*/ 342900 w 1246188"/>
                <a:gd name="connsiteY41" fmla="*/ 212725 h 574675"/>
                <a:gd name="connsiteX42" fmla="*/ 347663 w 1246188"/>
                <a:gd name="connsiteY42" fmla="*/ 223837 h 574675"/>
                <a:gd name="connsiteX43" fmla="*/ 354013 w 1246188"/>
                <a:gd name="connsiteY43" fmla="*/ 249237 h 574675"/>
                <a:gd name="connsiteX44" fmla="*/ 355600 w 1246188"/>
                <a:gd name="connsiteY44" fmla="*/ 260350 h 574675"/>
                <a:gd name="connsiteX45" fmla="*/ 361950 w 1246188"/>
                <a:gd name="connsiteY45" fmla="*/ 279400 h 574675"/>
                <a:gd name="connsiteX46" fmla="*/ 363538 w 1246188"/>
                <a:gd name="connsiteY46" fmla="*/ 284162 h 574675"/>
                <a:gd name="connsiteX47" fmla="*/ 366713 w 1246188"/>
                <a:gd name="connsiteY47" fmla="*/ 288925 h 574675"/>
                <a:gd name="connsiteX48" fmla="*/ 373063 w 1246188"/>
                <a:gd name="connsiteY48" fmla="*/ 309562 h 574675"/>
                <a:gd name="connsiteX49" fmla="*/ 374650 w 1246188"/>
                <a:gd name="connsiteY49" fmla="*/ 320675 h 574675"/>
                <a:gd name="connsiteX50" fmla="*/ 377825 w 1246188"/>
                <a:gd name="connsiteY50" fmla="*/ 360362 h 574675"/>
                <a:gd name="connsiteX51" fmla="*/ 381000 w 1246188"/>
                <a:gd name="connsiteY51" fmla="*/ 374650 h 574675"/>
                <a:gd name="connsiteX52" fmla="*/ 384175 w 1246188"/>
                <a:gd name="connsiteY52" fmla="*/ 379412 h 574675"/>
                <a:gd name="connsiteX53" fmla="*/ 387350 w 1246188"/>
                <a:gd name="connsiteY53" fmla="*/ 390525 h 574675"/>
                <a:gd name="connsiteX54" fmla="*/ 388938 w 1246188"/>
                <a:gd name="connsiteY54" fmla="*/ 398462 h 574675"/>
                <a:gd name="connsiteX55" fmla="*/ 393700 w 1246188"/>
                <a:gd name="connsiteY55" fmla="*/ 407987 h 574675"/>
                <a:gd name="connsiteX56" fmla="*/ 396875 w 1246188"/>
                <a:gd name="connsiteY56" fmla="*/ 417512 h 574675"/>
                <a:gd name="connsiteX57" fmla="*/ 398463 w 1246188"/>
                <a:gd name="connsiteY57" fmla="*/ 422275 h 574675"/>
                <a:gd name="connsiteX58" fmla="*/ 403225 w 1246188"/>
                <a:gd name="connsiteY58" fmla="*/ 433387 h 574675"/>
                <a:gd name="connsiteX59" fmla="*/ 406400 w 1246188"/>
                <a:gd name="connsiteY59" fmla="*/ 444500 h 574675"/>
                <a:gd name="connsiteX60" fmla="*/ 409575 w 1246188"/>
                <a:gd name="connsiteY60" fmla="*/ 449262 h 574675"/>
                <a:gd name="connsiteX61" fmla="*/ 412750 w 1246188"/>
                <a:gd name="connsiteY61" fmla="*/ 458787 h 574675"/>
                <a:gd name="connsiteX62" fmla="*/ 415925 w 1246188"/>
                <a:gd name="connsiteY62" fmla="*/ 468312 h 574675"/>
                <a:gd name="connsiteX63" fmla="*/ 420688 w 1246188"/>
                <a:gd name="connsiteY63" fmla="*/ 481012 h 574675"/>
                <a:gd name="connsiteX64" fmla="*/ 431800 w 1246188"/>
                <a:gd name="connsiteY64" fmla="*/ 500062 h 574675"/>
                <a:gd name="connsiteX65" fmla="*/ 434975 w 1246188"/>
                <a:gd name="connsiteY65" fmla="*/ 509587 h 574675"/>
                <a:gd name="connsiteX66" fmla="*/ 436563 w 1246188"/>
                <a:gd name="connsiteY66" fmla="*/ 514350 h 574675"/>
                <a:gd name="connsiteX67" fmla="*/ 438150 w 1246188"/>
                <a:gd name="connsiteY67" fmla="*/ 520700 h 574675"/>
                <a:gd name="connsiteX68" fmla="*/ 441325 w 1246188"/>
                <a:gd name="connsiteY68" fmla="*/ 525462 h 574675"/>
                <a:gd name="connsiteX69" fmla="*/ 442913 w 1246188"/>
                <a:gd name="connsiteY69" fmla="*/ 530225 h 574675"/>
                <a:gd name="connsiteX70" fmla="*/ 449263 w 1246188"/>
                <a:gd name="connsiteY70" fmla="*/ 539750 h 574675"/>
                <a:gd name="connsiteX71" fmla="*/ 452438 w 1246188"/>
                <a:gd name="connsiteY71" fmla="*/ 544512 h 574675"/>
                <a:gd name="connsiteX72" fmla="*/ 457200 w 1246188"/>
                <a:gd name="connsiteY72" fmla="*/ 549275 h 574675"/>
                <a:gd name="connsiteX73" fmla="*/ 463550 w 1246188"/>
                <a:gd name="connsiteY73" fmla="*/ 558800 h 574675"/>
                <a:gd name="connsiteX74" fmla="*/ 468313 w 1246188"/>
                <a:gd name="connsiteY74" fmla="*/ 561975 h 574675"/>
                <a:gd name="connsiteX75" fmla="*/ 473075 w 1246188"/>
                <a:gd name="connsiteY75" fmla="*/ 566737 h 574675"/>
                <a:gd name="connsiteX76" fmla="*/ 477838 w 1246188"/>
                <a:gd name="connsiteY76" fmla="*/ 568325 h 574675"/>
                <a:gd name="connsiteX77" fmla="*/ 482600 w 1246188"/>
                <a:gd name="connsiteY77" fmla="*/ 571500 h 574675"/>
                <a:gd name="connsiteX78" fmla="*/ 493713 w 1246188"/>
                <a:gd name="connsiteY78" fmla="*/ 574675 h 574675"/>
                <a:gd name="connsiteX79" fmla="*/ 498475 w 1246188"/>
                <a:gd name="connsiteY79" fmla="*/ 573087 h 574675"/>
                <a:gd name="connsiteX80" fmla="*/ 504825 w 1246188"/>
                <a:gd name="connsiteY80" fmla="*/ 571500 h 574675"/>
                <a:gd name="connsiteX81" fmla="*/ 514350 w 1246188"/>
                <a:gd name="connsiteY81" fmla="*/ 565150 h 574675"/>
                <a:gd name="connsiteX82" fmla="*/ 527050 w 1246188"/>
                <a:gd name="connsiteY82" fmla="*/ 555625 h 574675"/>
                <a:gd name="connsiteX83" fmla="*/ 531813 w 1246188"/>
                <a:gd name="connsiteY83" fmla="*/ 550862 h 574675"/>
                <a:gd name="connsiteX84" fmla="*/ 534988 w 1246188"/>
                <a:gd name="connsiteY84" fmla="*/ 544512 h 574675"/>
                <a:gd name="connsiteX85" fmla="*/ 542925 w 1246188"/>
                <a:gd name="connsiteY85" fmla="*/ 533400 h 574675"/>
                <a:gd name="connsiteX86" fmla="*/ 544513 w 1246188"/>
                <a:gd name="connsiteY86" fmla="*/ 528637 h 574675"/>
                <a:gd name="connsiteX87" fmla="*/ 549275 w 1246188"/>
                <a:gd name="connsiteY87" fmla="*/ 522287 h 574675"/>
                <a:gd name="connsiteX88" fmla="*/ 552450 w 1246188"/>
                <a:gd name="connsiteY88" fmla="*/ 517525 h 574675"/>
                <a:gd name="connsiteX89" fmla="*/ 555625 w 1246188"/>
                <a:gd name="connsiteY89" fmla="*/ 504825 h 574675"/>
                <a:gd name="connsiteX90" fmla="*/ 557213 w 1246188"/>
                <a:gd name="connsiteY90" fmla="*/ 498475 h 574675"/>
                <a:gd name="connsiteX91" fmla="*/ 558800 w 1246188"/>
                <a:gd name="connsiteY91" fmla="*/ 490537 h 574675"/>
                <a:gd name="connsiteX92" fmla="*/ 561975 w 1246188"/>
                <a:gd name="connsiteY92" fmla="*/ 481012 h 574675"/>
                <a:gd name="connsiteX93" fmla="*/ 565150 w 1246188"/>
                <a:gd name="connsiteY93" fmla="*/ 468312 h 574675"/>
                <a:gd name="connsiteX94" fmla="*/ 568325 w 1246188"/>
                <a:gd name="connsiteY94" fmla="*/ 454025 h 574675"/>
                <a:gd name="connsiteX95" fmla="*/ 569913 w 1246188"/>
                <a:gd name="connsiteY95" fmla="*/ 436562 h 574675"/>
                <a:gd name="connsiteX96" fmla="*/ 571500 w 1246188"/>
                <a:gd name="connsiteY96" fmla="*/ 431800 h 574675"/>
                <a:gd name="connsiteX97" fmla="*/ 574675 w 1246188"/>
                <a:gd name="connsiteY97" fmla="*/ 417512 h 574675"/>
                <a:gd name="connsiteX98" fmla="*/ 582613 w 1246188"/>
                <a:gd name="connsiteY98" fmla="*/ 406400 h 574675"/>
                <a:gd name="connsiteX99" fmla="*/ 584200 w 1246188"/>
                <a:gd name="connsiteY99" fmla="*/ 400050 h 574675"/>
                <a:gd name="connsiteX100" fmla="*/ 587375 w 1246188"/>
                <a:gd name="connsiteY100" fmla="*/ 390525 h 574675"/>
                <a:gd name="connsiteX101" fmla="*/ 588963 w 1246188"/>
                <a:gd name="connsiteY101" fmla="*/ 385762 h 574675"/>
                <a:gd name="connsiteX102" fmla="*/ 595313 w 1246188"/>
                <a:gd name="connsiteY102" fmla="*/ 363537 h 574675"/>
                <a:gd name="connsiteX103" fmla="*/ 596900 w 1246188"/>
                <a:gd name="connsiteY103" fmla="*/ 358775 h 574675"/>
                <a:gd name="connsiteX104" fmla="*/ 600075 w 1246188"/>
                <a:gd name="connsiteY104" fmla="*/ 354012 h 574675"/>
                <a:gd name="connsiteX105" fmla="*/ 604838 w 1246188"/>
                <a:gd name="connsiteY105" fmla="*/ 342900 h 574675"/>
                <a:gd name="connsiteX106" fmla="*/ 606425 w 1246188"/>
                <a:gd name="connsiteY106" fmla="*/ 338137 h 574675"/>
                <a:gd name="connsiteX107" fmla="*/ 609600 w 1246188"/>
                <a:gd name="connsiteY107" fmla="*/ 333375 h 574675"/>
                <a:gd name="connsiteX108" fmla="*/ 611188 w 1246188"/>
                <a:gd name="connsiteY108" fmla="*/ 328612 h 574675"/>
                <a:gd name="connsiteX109" fmla="*/ 617538 w 1246188"/>
                <a:gd name="connsiteY109" fmla="*/ 319087 h 574675"/>
                <a:gd name="connsiteX110" fmla="*/ 619125 w 1246188"/>
                <a:gd name="connsiteY110" fmla="*/ 314325 h 574675"/>
                <a:gd name="connsiteX111" fmla="*/ 622300 w 1246188"/>
                <a:gd name="connsiteY111" fmla="*/ 309562 h 574675"/>
                <a:gd name="connsiteX112" fmla="*/ 628650 w 1246188"/>
                <a:gd name="connsiteY112" fmla="*/ 300037 h 574675"/>
                <a:gd name="connsiteX113" fmla="*/ 636588 w 1246188"/>
                <a:gd name="connsiteY113" fmla="*/ 285750 h 574675"/>
                <a:gd name="connsiteX114" fmla="*/ 641350 w 1246188"/>
                <a:gd name="connsiteY114" fmla="*/ 280987 h 574675"/>
                <a:gd name="connsiteX115" fmla="*/ 644525 w 1246188"/>
                <a:gd name="connsiteY115" fmla="*/ 274637 h 574675"/>
                <a:gd name="connsiteX116" fmla="*/ 652463 w 1246188"/>
                <a:gd name="connsiteY116" fmla="*/ 263525 h 574675"/>
                <a:gd name="connsiteX117" fmla="*/ 657225 w 1246188"/>
                <a:gd name="connsiteY117" fmla="*/ 260350 h 574675"/>
                <a:gd name="connsiteX118" fmla="*/ 658813 w 1246188"/>
                <a:gd name="connsiteY118" fmla="*/ 255587 h 574675"/>
                <a:gd name="connsiteX119" fmla="*/ 668338 w 1246188"/>
                <a:gd name="connsiteY119" fmla="*/ 247650 h 574675"/>
                <a:gd name="connsiteX120" fmla="*/ 673100 w 1246188"/>
                <a:gd name="connsiteY120" fmla="*/ 242887 h 574675"/>
                <a:gd name="connsiteX121" fmla="*/ 687388 w 1246188"/>
                <a:gd name="connsiteY121" fmla="*/ 234950 h 574675"/>
                <a:gd name="connsiteX122" fmla="*/ 692150 w 1246188"/>
                <a:gd name="connsiteY122" fmla="*/ 231775 h 574675"/>
                <a:gd name="connsiteX123" fmla="*/ 698500 w 1246188"/>
                <a:gd name="connsiteY123" fmla="*/ 227012 h 574675"/>
                <a:gd name="connsiteX124" fmla="*/ 709613 w 1246188"/>
                <a:gd name="connsiteY124" fmla="*/ 222250 h 574675"/>
                <a:gd name="connsiteX125" fmla="*/ 731838 w 1246188"/>
                <a:gd name="connsiteY125" fmla="*/ 215900 h 574675"/>
                <a:gd name="connsiteX126" fmla="*/ 749300 w 1246188"/>
                <a:gd name="connsiteY126" fmla="*/ 211137 h 574675"/>
                <a:gd name="connsiteX127" fmla="*/ 755650 w 1246188"/>
                <a:gd name="connsiteY127" fmla="*/ 209550 h 574675"/>
                <a:gd name="connsiteX128" fmla="*/ 765175 w 1246188"/>
                <a:gd name="connsiteY128" fmla="*/ 207962 h 574675"/>
                <a:gd name="connsiteX129" fmla="*/ 801688 w 1246188"/>
                <a:gd name="connsiteY129" fmla="*/ 211137 h 574675"/>
                <a:gd name="connsiteX130" fmla="*/ 814388 w 1246188"/>
                <a:gd name="connsiteY130" fmla="*/ 215900 h 574675"/>
                <a:gd name="connsiteX131" fmla="*/ 822325 w 1246188"/>
                <a:gd name="connsiteY131" fmla="*/ 217487 h 574675"/>
                <a:gd name="connsiteX132" fmla="*/ 830263 w 1246188"/>
                <a:gd name="connsiteY132" fmla="*/ 222250 h 574675"/>
                <a:gd name="connsiteX133" fmla="*/ 838200 w 1246188"/>
                <a:gd name="connsiteY133" fmla="*/ 223837 h 574675"/>
                <a:gd name="connsiteX134" fmla="*/ 844550 w 1246188"/>
                <a:gd name="connsiteY134" fmla="*/ 225425 h 574675"/>
                <a:gd name="connsiteX135" fmla="*/ 854075 w 1246188"/>
                <a:gd name="connsiteY135" fmla="*/ 228600 h 574675"/>
                <a:gd name="connsiteX136" fmla="*/ 887413 w 1246188"/>
                <a:gd name="connsiteY136" fmla="*/ 234950 h 574675"/>
                <a:gd name="connsiteX137" fmla="*/ 906463 w 1246188"/>
                <a:gd name="connsiteY137" fmla="*/ 239712 h 574675"/>
                <a:gd name="connsiteX138" fmla="*/ 933450 w 1246188"/>
                <a:gd name="connsiteY138" fmla="*/ 242887 h 574675"/>
                <a:gd name="connsiteX139" fmla="*/ 955675 w 1246188"/>
                <a:gd name="connsiteY139" fmla="*/ 242887 h 574675"/>
                <a:gd name="connsiteX140" fmla="*/ 985838 w 1246188"/>
                <a:gd name="connsiteY140" fmla="*/ 244475 h 574675"/>
                <a:gd name="connsiteX141" fmla="*/ 1019175 w 1246188"/>
                <a:gd name="connsiteY141" fmla="*/ 247650 h 574675"/>
                <a:gd name="connsiteX142" fmla="*/ 1035050 w 1246188"/>
                <a:gd name="connsiteY142" fmla="*/ 250825 h 574675"/>
                <a:gd name="connsiteX143" fmla="*/ 1049338 w 1246188"/>
                <a:gd name="connsiteY143" fmla="*/ 254000 h 574675"/>
                <a:gd name="connsiteX144" fmla="*/ 1082675 w 1246188"/>
                <a:gd name="connsiteY144" fmla="*/ 255587 h 574675"/>
                <a:gd name="connsiteX145" fmla="*/ 1096963 w 1246188"/>
                <a:gd name="connsiteY145" fmla="*/ 258762 h 574675"/>
                <a:gd name="connsiteX146" fmla="*/ 1125538 w 1246188"/>
                <a:gd name="connsiteY146" fmla="*/ 257175 h 574675"/>
                <a:gd name="connsiteX147" fmla="*/ 1139825 w 1246188"/>
                <a:gd name="connsiteY147" fmla="*/ 255587 h 574675"/>
                <a:gd name="connsiteX148" fmla="*/ 1147763 w 1246188"/>
                <a:gd name="connsiteY148" fmla="*/ 254000 h 574675"/>
                <a:gd name="connsiteX149" fmla="*/ 1225550 w 1246188"/>
                <a:gd name="connsiteY149" fmla="*/ 252412 h 574675"/>
                <a:gd name="connsiteX150" fmla="*/ 1230313 w 1246188"/>
                <a:gd name="connsiteY150" fmla="*/ 247650 h 574675"/>
                <a:gd name="connsiteX151" fmla="*/ 1235075 w 1246188"/>
                <a:gd name="connsiteY151" fmla="*/ 246062 h 574675"/>
                <a:gd name="connsiteX152" fmla="*/ 1239838 w 1246188"/>
                <a:gd name="connsiteY152" fmla="*/ 241300 h 574675"/>
                <a:gd name="connsiteX153" fmla="*/ 1246188 w 1246188"/>
                <a:gd name="connsiteY153" fmla="*/ 234950 h 574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</a:cxnLst>
              <a:rect l="l" t="t" r="r" b="b"/>
              <a:pathLst>
                <a:path w="1246188" h="574675">
                  <a:moveTo>
                    <a:pt x="0" y="255587"/>
                  </a:moveTo>
                  <a:cubicBezTo>
                    <a:pt x="40217" y="214841"/>
                    <a:pt x="79911" y="173573"/>
                    <a:pt x="120650" y="133350"/>
                  </a:cubicBezTo>
                  <a:cubicBezTo>
                    <a:pt x="121841" y="132174"/>
                    <a:pt x="124230" y="132945"/>
                    <a:pt x="125413" y="131762"/>
                  </a:cubicBezTo>
                  <a:cubicBezTo>
                    <a:pt x="129679" y="127496"/>
                    <a:pt x="132821" y="122237"/>
                    <a:pt x="136525" y="117475"/>
                  </a:cubicBezTo>
                  <a:cubicBezTo>
                    <a:pt x="137696" y="115969"/>
                    <a:pt x="139862" y="115568"/>
                    <a:pt x="141288" y="114300"/>
                  </a:cubicBezTo>
                  <a:cubicBezTo>
                    <a:pt x="144644" y="111317"/>
                    <a:pt x="150813" y="104775"/>
                    <a:pt x="150813" y="104775"/>
                  </a:cubicBezTo>
                  <a:cubicBezTo>
                    <a:pt x="151871" y="102129"/>
                    <a:pt x="152604" y="99328"/>
                    <a:pt x="153988" y="96837"/>
                  </a:cubicBezTo>
                  <a:cubicBezTo>
                    <a:pt x="155273" y="94524"/>
                    <a:pt x="157233" y="92655"/>
                    <a:pt x="158750" y="90487"/>
                  </a:cubicBezTo>
                  <a:cubicBezTo>
                    <a:pt x="160938" y="87361"/>
                    <a:pt x="163273" y="84312"/>
                    <a:pt x="165100" y="80962"/>
                  </a:cubicBezTo>
                  <a:cubicBezTo>
                    <a:pt x="166465" y="78460"/>
                    <a:pt x="166910" y="75527"/>
                    <a:pt x="168275" y="73025"/>
                  </a:cubicBezTo>
                  <a:cubicBezTo>
                    <a:pt x="170102" y="69675"/>
                    <a:pt x="172576" y="66719"/>
                    <a:pt x="174625" y="63500"/>
                  </a:cubicBezTo>
                  <a:cubicBezTo>
                    <a:pt x="176282" y="60897"/>
                    <a:pt x="177573" y="58058"/>
                    <a:pt x="179388" y="55562"/>
                  </a:cubicBezTo>
                  <a:cubicBezTo>
                    <a:pt x="204311" y="21292"/>
                    <a:pt x="171605" y="69617"/>
                    <a:pt x="193675" y="36512"/>
                  </a:cubicBezTo>
                  <a:cubicBezTo>
                    <a:pt x="194733" y="34925"/>
                    <a:pt x="195997" y="33456"/>
                    <a:pt x="196850" y="31750"/>
                  </a:cubicBezTo>
                  <a:cubicBezTo>
                    <a:pt x="199112" y="27226"/>
                    <a:pt x="201797" y="21450"/>
                    <a:pt x="204788" y="17462"/>
                  </a:cubicBezTo>
                  <a:cubicBezTo>
                    <a:pt x="206135" y="15666"/>
                    <a:pt x="208245" y="14527"/>
                    <a:pt x="209550" y="12700"/>
                  </a:cubicBezTo>
                  <a:cubicBezTo>
                    <a:pt x="212746" y="8225"/>
                    <a:pt x="211984" y="4339"/>
                    <a:pt x="217488" y="1587"/>
                  </a:cubicBezTo>
                  <a:cubicBezTo>
                    <a:pt x="219901" y="380"/>
                    <a:pt x="222779" y="529"/>
                    <a:pt x="225425" y="0"/>
                  </a:cubicBezTo>
                  <a:cubicBezTo>
                    <a:pt x="228071" y="529"/>
                    <a:pt x="230949" y="380"/>
                    <a:pt x="233363" y="1587"/>
                  </a:cubicBezTo>
                  <a:cubicBezTo>
                    <a:pt x="239730" y="4770"/>
                    <a:pt x="241106" y="8569"/>
                    <a:pt x="246063" y="12700"/>
                  </a:cubicBezTo>
                  <a:cubicBezTo>
                    <a:pt x="247529" y="13921"/>
                    <a:pt x="249238" y="14817"/>
                    <a:pt x="250825" y="15875"/>
                  </a:cubicBezTo>
                  <a:cubicBezTo>
                    <a:pt x="251883" y="17462"/>
                    <a:pt x="253225" y="18894"/>
                    <a:pt x="254000" y="20637"/>
                  </a:cubicBezTo>
                  <a:cubicBezTo>
                    <a:pt x="255359" y="23695"/>
                    <a:pt x="255319" y="27377"/>
                    <a:pt x="257175" y="30162"/>
                  </a:cubicBezTo>
                  <a:lnTo>
                    <a:pt x="263525" y="39687"/>
                  </a:lnTo>
                  <a:cubicBezTo>
                    <a:pt x="264583" y="41275"/>
                    <a:pt x="266096" y="42640"/>
                    <a:pt x="266700" y="44450"/>
                  </a:cubicBezTo>
                  <a:cubicBezTo>
                    <a:pt x="269037" y="51457"/>
                    <a:pt x="267540" y="47715"/>
                    <a:pt x="271463" y="55562"/>
                  </a:cubicBezTo>
                  <a:cubicBezTo>
                    <a:pt x="274198" y="66504"/>
                    <a:pt x="272074" y="59961"/>
                    <a:pt x="279400" y="74612"/>
                  </a:cubicBezTo>
                  <a:lnTo>
                    <a:pt x="279400" y="74612"/>
                  </a:lnTo>
                  <a:cubicBezTo>
                    <a:pt x="281591" y="81185"/>
                    <a:pt x="280060" y="77983"/>
                    <a:pt x="284163" y="84137"/>
                  </a:cubicBezTo>
                  <a:cubicBezTo>
                    <a:pt x="291476" y="106075"/>
                    <a:pt x="281723" y="79929"/>
                    <a:pt x="295275" y="104775"/>
                  </a:cubicBezTo>
                  <a:cubicBezTo>
                    <a:pt x="296320" y="106690"/>
                    <a:pt x="295977" y="109131"/>
                    <a:pt x="296863" y="111125"/>
                  </a:cubicBezTo>
                  <a:cubicBezTo>
                    <a:pt x="298116" y="113944"/>
                    <a:pt x="300127" y="116365"/>
                    <a:pt x="301625" y="119062"/>
                  </a:cubicBezTo>
                  <a:cubicBezTo>
                    <a:pt x="302774" y="121131"/>
                    <a:pt x="303546" y="123405"/>
                    <a:pt x="304800" y="125412"/>
                  </a:cubicBezTo>
                  <a:cubicBezTo>
                    <a:pt x="306202" y="127656"/>
                    <a:pt x="308161" y="129518"/>
                    <a:pt x="309563" y="131762"/>
                  </a:cubicBezTo>
                  <a:cubicBezTo>
                    <a:pt x="325451" y="157182"/>
                    <a:pt x="303529" y="123440"/>
                    <a:pt x="314325" y="142875"/>
                  </a:cubicBezTo>
                  <a:cubicBezTo>
                    <a:pt x="316178" y="146211"/>
                    <a:pt x="318848" y="149050"/>
                    <a:pt x="320675" y="152400"/>
                  </a:cubicBezTo>
                  <a:cubicBezTo>
                    <a:pt x="334716" y="178142"/>
                    <a:pt x="316932" y="148089"/>
                    <a:pt x="325438" y="165100"/>
                  </a:cubicBezTo>
                  <a:cubicBezTo>
                    <a:pt x="332708" y="179639"/>
                    <a:pt x="323804" y="155460"/>
                    <a:pt x="333375" y="179387"/>
                  </a:cubicBezTo>
                  <a:cubicBezTo>
                    <a:pt x="334185" y="181413"/>
                    <a:pt x="334197" y="183694"/>
                    <a:pt x="334963" y="185737"/>
                  </a:cubicBezTo>
                  <a:cubicBezTo>
                    <a:pt x="335794" y="187953"/>
                    <a:pt x="337259" y="189890"/>
                    <a:pt x="338138" y="192087"/>
                  </a:cubicBezTo>
                  <a:cubicBezTo>
                    <a:pt x="339381" y="195194"/>
                    <a:pt x="340255" y="198437"/>
                    <a:pt x="341313" y="201612"/>
                  </a:cubicBezTo>
                  <a:cubicBezTo>
                    <a:pt x="341842" y="205316"/>
                    <a:pt x="341916" y="209115"/>
                    <a:pt x="342900" y="212725"/>
                  </a:cubicBezTo>
                  <a:cubicBezTo>
                    <a:pt x="347855" y="230895"/>
                    <a:pt x="344597" y="209531"/>
                    <a:pt x="347663" y="223837"/>
                  </a:cubicBezTo>
                  <a:cubicBezTo>
                    <a:pt x="352766" y="247650"/>
                    <a:pt x="347957" y="234099"/>
                    <a:pt x="354013" y="249237"/>
                  </a:cubicBezTo>
                  <a:cubicBezTo>
                    <a:pt x="354542" y="252941"/>
                    <a:pt x="354816" y="256691"/>
                    <a:pt x="355600" y="260350"/>
                  </a:cubicBezTo>
                  <a:cubicBezTo>
                    <a:pt x="357766" y="270459"/>
                    <a:pt x="358670" y="270654"/>
                    <a:pt x="361950" y="279400"/>
                  </a:cubicBezTo>
                  <a:cubicBezTo>
                    <a:pt x="362538" y="280967"/>
                    <a:pt x="362790" y="282665"/>
                    <a:pt x="363538" y="284162"/>
                  </a:cubicBezTo>
                  <a:cubicBezTo>
                    <a:pt x="364391" y="285869"/>
                    <a:pt x="365979" y="287164"/>
                    <a:pt x="366713" y="288925"/>
                  </a:cubicBezTo>
                  <a:cubicBezTo>
                    <a:pt x="367983" y="291973"/>
                    <a:pt x="372075" y="304127"/>
                    <a:pt x="373063" y="309562"/>
                  </a:cubicBezTo>
                  <a:cubicBezTo>
                    <a:pt x="373732" y="313244"/>
                    <a:pt x="374121" y="316971"/>
                    <a:pt x="374650" y="320675"/>
                  </a:cubicBezTo>
                  <a:cubicBezTo>
                    <a:pt x="376030" y="346890"/>
                    <a:pt x="374704" y="343195"/>
                    <a:pt x="377825" y="360362"/>
                  </a:cubicBezTo>
                  <a:cubicBezTo>
                    <a:pt x="378062" y="361665"/>
                    <a:pt x="380197" y="372777"/>
                    <a:pt x="381000" y="374650"/>
                  </a:cubicBezTo>
                  <a:cubicBezTo>
                    <a:pt x="381751" y="376404"/>
                    <a:pt x="383117" y="377825"/>
                    <a:pt x="384175" y="379412"/>
                  </a:cubicBezTo>
                  <a:cubicBezTo>
                    <a:pt x="385233" y="383116"/>
                    <a:pt x="386416" y="386787"/>
                    <a:pt x="387350" y="390525"/>
                  </a:cubicBezTo>
                  <a:cubicBezTo>
                    <a:pt x="388004" y="393143"/>
                    <a:pt x="388016" y="395926"/>
                    <a:pt x="388938" y="398462"/>
                  </a:cubicBezTo>
                  <a:cubicBezTo>
                    <a:pt x="390151" y="401798"/>
                    <a:pt x="392335" y="404710"/>
                    <a:pt x="393700" y="407987"/>
                  </a:cubicBezTo>
                  <a:cubicBezTo>
                    <a:pt x="394987" y="411076"/>
                    <a:pt x="395817" y="414337"/>
                    <a:pt x="396875" y="417512"/>
                  </a:cubicBezTo>
                  <a:cubicBezTo>
                    <a:pt x="397404" y="419100"/>
                    <a:pt x="397715" y="420778"/>
                    <a:pt x="398463" y="422275"/>
                  </a:cubicBezTo>
                  <a:cubicBezTo>
                    <a:pt x="401287" y="427923"/>
                    <a:pt x="401667" y="427934"/>
                    <a:pt x="403225" y="433387"/>
                  </a:cubicBezTo>
                  <a:cubicBezTo>
                    <a:pt x="403901" y="435753"/>
                    <a:pt x="405134" y="441968"/>
                    <a:pt x="406400" y="444500"/>
                  </a:cubicBezTo>
                  <a:cubicBezTo>
                    <a:pt x="407253" y="446206"/>
                    <a:pt x="408800" y="447519"/>
                    <a:pt x="409575" y="449262"/>
                  </a:cubicBezTo>
                  <a:cubicBezTo>
                    <a:pt x="410934" y="452320"/>
                    <a:pt x="411692" y="455612"/>
                    <a:pt x="412750" y="458787"/>
                  </a:cubicBezTo>
                  <a:lnTo>
                    <a:pt x="415925" y="468312"/>
                  </a:lnTo>
                  <a:cubicBezTo>
                    <a:pt x="417298" y="472432"/>
                    <a:pt x="418792" y="477219"/>
                    <a:pt x="420688" y="481012"/>
                  </a:cubicBezTo>
                  <a:cubicBezTo>
                    <a:pt x="424012" y="487660"/>
                    <a:pt x="429024" y="493121"/>
                    <a:pt x="431800" y="500062"/>
                  </a:cubicBezTo>
                  <a:cubicBezTo>
                    <a:pt x="433043" y="503169"/>
                    <a:pt x="433917" y="506412"/>
                    <a:pt x="434975" y="509587"/>
                  </a:cubicBezTo>
                  <a:cubicBezTo>
                    <a:pt x="435504" y="511175"/>
                    <a:pt x="436157" y="512726"/>
                    <a:pt x="436563" y="514350"/>
                  </a:cubicBezTo>
                  <a:cubicBezTo>
                    <a:pt x="437092" y="516467"/>
                    <a:pt x="437291" y="518695"/>
                    <a:pt x="438150" y="520700"/>
                  </a:cubicBezTo>
                  <a:cubicBezTo>
                    <a:pt x="438901" y="522454"/>
                    <a:pt x="440472" y="523756"/>
                    <a:pt x="441325" y="525462"/>
                  </a:cubicBezTo>
                  <a:cubicBezTo>
                    <a:pt x="442074" y="526959"/>
                    <a:pt x="442100" y="528762"/>
                    <a:pt x="442913" y="530225"/>
                  </a:cubicBezTo>
                  <a:cubicBezTo>
                    <a:pt x="444766" y="533561"/>
                    <a:pt x="447146" y="536575"/>
                    <a:pt x="449263" y="539750"/>
                  </a:cubicBezTo>
                  <a:cubicBezTo>
                    <a:pt x="450321" y="541337"/>
                    <a:pt x="451089" y="543163"/>
                    <a:pt x="452438" y="544512"/>
                  </a:cubicBezTo>
                  <a:cubicBezTo>
                    <a:pt x="454025" y="546100"/>
                    <a:pt x="455822" y="547503"/>
                    <a:pt x="457200" y="549275"/>
                  </a:cubicBezTo>
                  <a:cubicBezTo>
                    <a:pt x="459543" y="552287"/>
                    <a:pt x="460375" y="556683"/>
                    <a:pt x="463550" y="558800"/>
                  </a:cubicBezTo>
                  <a:cubicBezTo>
                    <a:pt x="465138" y="559858"/>
                    <a:pt x="466847" y="560754"/>
                    <a:pt x="468313" y="561975"/>
                  </a:cubicBezTo>
                  <a:cubicBezTo>
                    <a:pt x="470038" y="563412"/>
                    <a:pt x="471207" y="565492"/>
                    <a:pt x="473075" y="566737"/>
                  </a:cubicBezTo>
                  <a:cubicBezTo>
                    <a:pt x="474468" y="567665"/>
                    <a:pt x="476341" y="567576"/>
                    <a:pt x="477838" y="568325"/>
                  </a:cubicBezTo>
                  <a:cubicBezTo>
                    <a:pt x="479544" y="569178"/>
                    <a:pt x="480894" y="570647"/>
                    <a:pt x="482600" y="571500"/>
                  </a:cubicBezTo>
                  <a:cubicBezTo>
                    <a:pt x="484873" y="572636"/>
                    <a:pt x="491685" y="574168"/>
                    <a:pt x="493713" y="574675"/>
                  </a:cubicBezTo>
                  <a:cubicBezTo>
                    <a:pt x="495300" y="574146"/>
                    <a:pt x="496866" y="573547"/>
                    <a:pt x="498475" y="573087"/>
                  </a:cubicBezTo>
                  <a:cubicBezTo>
                    <a:pt x="500573" y="572488"/>
                    <a:pt x="502874" y="572476"/>
                    <a:pt x="504825" y="571500"/>
                  </a:cubicBezTo>
                  <a:cubicBezTo>
                    <a:pt x="508238" y="569794"/>
                    <a:pt x="511175" y="567267"/>
                    <a:pt x="514350" y="565150"/>
                  </a:cubicBezTo>
                  <a:cubicBezTo>
                    <a:pt x="520024" y="561368"/>
                    <a:pt x="521012" y="560908"/>
                    <a:pt x="527050" y="555625"/>
                  </a:cubicBezTo>
                  <a:cubicBezTo>
                    <a:pt x="528740" y="554146"/>
                    <a:pt x="530508" y="552689"/>
                    <a:pt x="531813" y="550862"/>
                  </a:cubicBezTo>
                  <a:cubicBezTo>
                    <a:pt x="533189" y="548936"/>
                    <a:pt x="533734" y="546519"/>
                    <a:pt x="534988" y="544512"/>
                  </a:cubicBezTo>
                  <a:cubicBezTo>
                    <a:pt x="536781" y="541643"/>
                    <a:pt x="541248" y="536753"/>
                    <a:pt x="542925" y="533400"/>
                  </a:cubicBezTo>
                  <a:cubicBezTo>
                    <a:pt x="543674" y="531903"/>
                    <a:pt x="543683" y="530090"/>
                    <a:pt x="544513" y="528637"/>
                  </a:cubicBezTo>
                  <a:cubicBezTo>
                    <a:pt x="545826" y="526340"/>
                    <a:pt x="547737" y="524440"/>
                    <a:pt x="549275" y="522287"/>
                  </a:cubicBezTo>
                  <a:cubicBezTo>
                    <a:pt x="550384" y="520735"/>
                    <a:pt x="551392" y="519112"/>
                    <a:pt x="552450" y="517525"/>
                  </a:cubicBezTo>
                  <a:lnTo>
                    <a:pt x="555625" y="504825"/>
                  </a:lnTo>
                  <a:cubicBezTo>
                    <a:pt x="556154" y="502708"/>
                    <a:pt x="556785" y="500615"/>
                    <a:pt x="557213" y="498475"/>
                  </a:cubicBezTo>
                  <a:cubicBezTo>
                    <a:pt x="557742" y="495829"/>
                    <a:pt x="558090" y="493140"/>
                    <a:pt x="558800" y="490537"/>
                  </a:cubicBezTo>
                  <a:cubicBezTo>
                    <a:pt x="559680" y="487308"/>
                    <a:pt x="561163" y="484259"/>
                    <a:pt x="561975" y="481012"/>
                  </a:cubicBezTo>
                  <a:cubicBezTo>
                    <a:pt x="563033" y="476779"/>
                    <a:pt x="564432" y="472616"/>
                    <a:pt x="565150" y="468312"/>
                  </a:cubicBezTo>
                  <a:cubicBezTo>
                    <a:pt x="567013" y="457137"/>
                    <a:pt x="565720" y="461841"/>
                    <a:pt x="568325" y="454025"/>
                  </a:cubicBezTo>
                  <a:cubicBezTo>
                    <a:pt x="568854" y="448204"/>
                    <a:pt x="569086" y="442348"/>
                    <a:pt x="569913" y="436562"/>
                  </a:cubicBezTo>
                  <a:cubicBezTo>
                    <a:pt x="570150" y="434906"/>
                    <a:pt x="571137" y="433433"/>
                    <a:pt x="571500" y="431800"/>
                  </a:cubicBezTo>
                  <a:cubicBezTo>
                    <a:pt x="572474" y="427418"/>
                    <a:pt x="572533" y="421797"/>
                    <a:pt x="574675" y="417512"/>
                  </a:cubicBezTo>
                  <a:cubicBezTo>
                    <a:pt x="575835" y="415192"/>
                    <a:pt x="581536" y="407836"/>
                    <a:pt x="582613" y="406400"/>
                  </a:cubicBezTo>
                  <a:cubicBezTo>
                    <a:pt x="583142" y="404283"/>
                    <a:pt x="583573" y="402140"/>
                    <a:pt x="584200" y="400050"/>
                  </a:cubicBezTo>
                  <a:cubicBezTo>
                    <a:pt x="585162" y="396844"/>
                    <a:pt x="586317" y="393700"/>
                    <a:pt x="587375" y="390525"/>
                  </a:cubicBezTo>
                  <a:cubicBezTo>
                    <a:pt x="587904" y="388937"/>
                    <a:pt x="588557" y="387386"/>
                    <a:pt x="588963" y="385762"/>
                  </a:cubicBezTo>
                  <a:cubicBezTo>
                    <a:pt x="592951" y="369810"/>
                    <a:pt x="590757" y="377206"/>
                    <a:pt x="595313" y="363537"/>
                  </a:cubicBezTo>
                  <a:cubicBezTo>
                    <a:pt x="595842" y="361950"/>
                    <a:pt x="595972" y="360167"/>
                    <a:pt x="596900" y="358775"/>
                  </a:cubicBezTo>
                  <a:lnTo>
                    <a:pt x="600075" y="354012"/>
                  </a:lnTo>
                  <a:cubicBezTo>
                    <a:pt x="603382" y="340790"/>
                    <a:pt x="599355" y="353868"/>
                    <a:pt x="604838" y="342900"/>
                  </a:cubicBezTo>
                  <a:cubicBezTo>
                    <a:pt x="605586" y="341403"/>
                    <a:pt x="605677" y="339634"/>
                    <a:pt x="606425" y="338137"/>
                  </a:cubicBezTo>
                  <a:cubicBezTo>
                    <a:pt x="607278" y="336431"/>
                    <a:pt x="608747" y="335081"/>
                    <a:pt x="609600" y="333375"/>
                  </a:cubicBezTo>
                  <a:cubicBezTo>
                    <a:pt x="610349" y="331878"/>
                    <a:pt x="610375" y="330075"/>
                    <a:pt x="611188" y="328612"/>
                  </a:cubicBezTo>
                  <a:cubicBezTo>
                    <a:pt x="613041" y="325276"/>
                    <a:pt x="617538" y="319087"/>
                    <a:pt x="617538" y="319087"/>
                  </a:cubicBezTo>
                  <a:cubicBezTo>
                    <a:pt x="618067" y="317500"/>
                    <a:pt x="618377" y="315822"/>
                    <a:pt x="619125" y="314325"/>
                  </a:cubicBezTo>
                  <a:cubicBezTo>
                    <a:pt x="619978" y="312618"/>
                    <a:pt x="621548" y="311316"/>
                    <a:pt x="622300" y="309562"/>
                  </a:cubicBezTo>
                  <a:cubicBezTo>
                    <a:pt x="626401" y="299995"/>
                    <a:pt x="620280" y="305617"/>
                    <a:pt x="628650" y="300037"/>
                  </a:cubicBezTo>
                  <a:cubicBezTo>
                    <a:pt x="630647" y="294048"/>
                    <a:pt x="631130" y="291209"/>
                    <a:pt x="636588" y="285750"/>
                  </a:cubicBezTo>
                  <a:cubicBezTo>
                    <a:pt x="638175" y="284162"/>
                    <a:pt x="640045" y="282814"/>
                    <a:pt x="641350" y="280987"/>
                  </a:cubicBezTo>
                  <a:cubicBezTo>
                    <a:pt x="642725" y="279061"/>
                    <a:pt x="643351" y="276692"/>
                    <a:pt x="644525" y="274637"/>
                  </a:cubicBezTo>
                  <a:cubicBezTo>
                    <a:pt x="645727" y="272534"/>
                    <a:pt x="651327" y="264661"/>
                    <a:pt x="652463" y="263525"/>
                  </a:cubicBezTo>
                  <a:cubicBezTo>
                    <a:pt x="653812" y="262176"/>
                    <a:pt x="655638" y="261408"/>
                    <a:pt x="657225" y="260350"/>
                  </a:cubicBezTo>
                  <a:cubicBezTo>
                    <a:pt x="657754" y="258762"/>
                    <a:pt x="657885" y="256980"/>
                    <a:pt x="658813" y="255587"/>
                  </a:cubicBezTo>
                  <a:cubicBezTo>
                    <a:pt x="662292" y="250368"/>
                    <a:pt x="663944" y="251312"/>
                    <a:pt x="668338" y="247650"/>
                  </a:cubicBezTo>
                  <a:cubicBezTo>
                    <a:pt x="670063" y="246213"/>
                    <a:pt x="671328" y="244265"/>
                    <a:pt x="673100" y="242887"/>
                  </a:cubicBezTo>
                  <a:cubicBezTo>
                    <a:pt x="681288" y="236518"/>
                    <a:pt x="680202" y="237344"/>
                    <a:pt x="687388" y="234950"/>
                  </a:cubicBezTo>
                  <a:cubicBezTo>
                    <a:pt x="688975" y="233892"/>
                    <a:pt x="690598" y="232884"/>
                    <a:pt x="692150" y="231775"/>
                  </a:cubicBezTo>
                  <a:cubicBezTo>
                    <a:pt x="694303" y="230237"/>
                    <a:pt x="696177" y="228279"/>
                    <a:pt x="698500" y="227012"/>
                  </a:cubicBezTo>
                  <a:cubicBezTo>
                    <a:pt x="702038" y="225082"/>
                    <a:pt x="705839" y="223665"/>
                    <a:pt x="709613" y="222250"/>
                  </a:cubicBezTo>
                  <a:cubicBezTo>
                    <a:pt x="722455" y="217434"/>
                    <a:pt x="721130" y="218041"/>
                    <a:pt x="731838" y="215900"/>
                  </a:cubicBezTo>
                  <a:cubicBezTo>
                    <a:pt x="742575" y="210531"/>
                    <a:pt x="734200" y="213883"/>
                    <a:pt x="749300" y="211137"/>
                  </a:cubicBezTo>
                  <a:cubicBezTo>
                    <a:pt x="751447" y="210747"/>
                    <a:pt x="753511" y="209978"/>
                    <a:pt x="755650" y="209550"/>
                  </a:cubicBezTo>
                  <a:cubicBezTo>
                    <a:pt x="758806" y="208919"/>
                    <a:pt x="762000" y="208491"/>
                    <a:pt x="765175" y="207962"/>
                  </a:cubicBezTo>
                  <a:cubicBezTo>
                    <a:pt x="777346" y="209020"/>
                    <a:pt x="789546" y="209788"/>
                    <a:pt x="801688" y="211137"/>
                  </a:cubicBezTo>
                  <a:cubicBezTo>
                    <a:pt x="810669" y="212135"/>
                    <a:pt x="805723" y="213012"/>
                    <a:pt x="814388" y="215900"/>
                  </a:cubicBezTo>
                  <a:cubicBezTo>
                    <a:pt x="816948" y="216753"/>
                    <a:pt x="819679" y="216958"/>
                    <a:pt x="822325" y="217487"/>
                  </a:cubicBezTo>
                  <a:cubicBezTo>
                    <a:pt x="824971" y="219075"/>
                    <a:pt x="827398" y="221104"/>
                    <a:pt x="830263" y="222250"/>
                  </a:cubicBezTo>
                  <a:cubicBezTo>
                    <a:pt x="832768" y="223252"/>
                    <a:pt x="835566" y="223252"/>
                    <a:pt x="838200" y="223837"/>
                  </a:cubicBezTo>
                  <a:cubicBezTo>
                    <a:pt x="840330" y="224310"/>
                    <a:pt x="842460" y="224798"/>
                    <a:pt x="844550" y="225425"/>
                  </a:cubicBezTo>
                  <a:cubicBezTo>
                    <a:pt x="847756" y="226387"/>
                    <a:pt x="850808" y="227874"/>
                    <a:pt x="854075" y="228600"/>
                  </a:cubicBezTo>
                  <a:cubicBezTo>
                    <a:pt x="865118" y="231054"/>
                    <a:pt x="876438" y="232207"/>
                    <a:pt x="887413" y="234950"/>
                  </a:cubicBezTo>
                  <a:cubicBezTo>
                    <a:pt x="893763" y="236537"/>
                    <a:pt x="900045" y="238428"/>
                    <a:pt x="906463" y="239712"/>
                  </a:cubicBezTo>
                  <a:cubicBezTo>
                    <a:pt x="909203" y="240260"/>
                    <a:pt x="931449" y="242665"/>
                    <a:pt x="933450" y="242887"/>
                  </a:cubicBezTo>
                  <a:cubicBezTo>
                    <a:pt x="947921" y="246506"/>
                    <a:pt x="930411" y="242887"/>
                    <a:pt x="955675" y="242887"/>
                  </a:cubicBezTo>
                  <a:cubicBezTo>
                    <a:pt x="965743" y="242887"/>
                    <a:pt x="975798" y="243722"/>
                    <a:pt x="985838" y="244475"/>
                  </a:cubicBezTo>
                  <a:cubicBezTo>
                    <a:pt x="996969" y="245310"/>
                    <a:pt x="1019175" y="247650"/>
                    <a:pt x="1019175" y="247650"/>
                  </a:cubicBezTo>
                  <a:lnTo>
                    <a:pt x="1035050" y="250825"/>
                  </a:lnTo>
                  <a:cubicBezTo>
                    <a:pt x="1039824" y="251830"/>
                    <a:pt x="1044483" y="253515"/>
                    <a:pt x="1049338" y="254000"/>
                  </a:cubicBezTo>
                  <a:cubicBezTo>
                    <a:pt x="1060408" y="255107"/>
                    <a:pt x="1071563" y="255058"/>
                    <a:pt x="1082675" y="255587"/>
                  </a:cubicBezTo>
                  <a:cubicBezTo>
                    <a:pt x="1085128" y="256201"/>
                    <a:pt x="1094942" y="258762"/>
                    <a:pt x="1096963" y="258762"/>
                  </a:cubicBezTo>
                  <a:cubicBezTo>
                    <a:pt x="1106503" y="258762"/>
                    <a:pt x="1116013" y="257704"/>
                    <a:pt x="1125538" y="257175"/>
                  </a:cubicBezTo>
                  <a:cubicBezTo>
                    <a:pt x="1130300" y="256646"/>
                    <a:pt x="1135081" y="256265"/>
                    <a:pt x="1139825" y="255587"/>
                  </a:cubicBezTo>
                  <a:cubicBezTo>
                    <a:pt x="1142496" y="255205"/>
                    <a:pt x="1145066" y="254100"/>
                    <a:pt x="1147763" y="254000"/>
                  </a:cubicBezTo>
                  <a:cubicBezTo>
                    <a:pt x="1173680" y="253040"/>
                    <a:pt x="1199621" y="252941"/>
                    <a:pt x="1225550" y="252412"/>
                  </a:cubicBezTo>
                  <a:cubicBezTo>
                    <a:pt x="1227138" y="250825"/>
                    <a:pt x="1228445" y="248895"/>
                    <a:pt x="1230313" y="247650"/>
                  </a:cubicBezTo>
                  <a:cubicBezTo>
                    <a:pt x="1231705" y="246722"/>
                    <a:pt x="1233683" y="246990"/>
                    <a:pt x="1235075" y="246062"/>
                  </a:cubicBezTo>
                  <a:cubicBezTo>
                    <a:pt x="1236943" y="244817"/>
                    <a:pt x="1238113" y="242737"/>
                    <a:pt x="1239838" y="241300"/>
                  </a:cubicBezTo>
                  <a:cubicBezTo>
                    <a:pt x="1246405" y="235828"/>
                    <a:pt x="1243238" y="240849"/>
                    <a:pt x="1246188" y="234950"/>
                  </a:cubicBezTo>
                </a:path>
              </a:pathLst>
            </a:custGeom>
            <a:noFill/>
            <a:ln w="28575">
              <a:solidFill>
                <a:srgbClr val="0000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0" name="Group 239"/>
          <p:cNvGrpSpPr/>
          <p:nvPr/>
        </p:nvGrpSpPr>
        <p:grpSpPr>
          <a:xfrm>
            <a:off x="7210326" y="3576867"/>
            <a:ext cx="1287744" cy="1638144"/>
            <a:chOff x="6696033" y="3589229"/>
            <a:chExt cx="1287744" cy="1638144"/>
          </a:xfrm>
        </p:grpSpPr>
        <p:sp>
          <p:nvSpPr>
            <p:cNvPr id="181" name="Freeform 180"/>
            <p:cNvSpPr/>
            <p:nvPr/>
          </p:nvSpPr>
          <p:spPr>
            <a:xfrm>
              <a:off x="6860464" y="3589229"/>
              <a:ext cx="1113367" cy="575734"/>
            </a:xfrm>
            <a:custGeom>
              <a:avLst/>
              <a:gdLst>
                <a:gd name="connsiteX0" fmla="*/ 0 w 1113367"/>
                <a:gd name="connsiteY0" fmla="*/ 575734 h 575734"/>
                <a:gd name="connsiteX1" fmla="*/ 10583 w 1113367"/>
                <a:gd name="connsiteY1" fmla="*/ 567267 h 575734"/>
                <a:gd name="connsiteX2" fmla="*/ 14817 w 1113367"/>
                <a:gd name="connsiteY2" fmla="*/ 554567 h 575734"/>
                <a:gd name="connsiteX3" fmla="*/ 19050 w 1113367"/>
                <a:gd name="connsiteY3" fmla="*/ 512234 h 575734"/>
                <a:gd name="connsiteX4" fmla="*/ 21167 w 1113367"/>
                <a:gd name="connsiteY4" fmla="*/ 501650 h 575734"/>
                <a:gd name="connsiteX5" fmla="*/ 25400 w 1113367"/>
                <a:gd name="connsiteY5" fmla="*/ 478367 h 575734"/>
                <a:gd name="connsiteX6" fmla="*/ 29633 w 1113367"/>
                <a:gd name="connsiteY6" fmla="*/ 404284 h 575734"/>
                <a:gd name="connsiteX7" fmla="*/ 31750 w 1113367"/>
                <a:gd name="connsiteY7" fmla="*/ 387350 h 575734"/>
                <a:gd name="connsiteX8" fmla="*/ 33867 w 1113367"/>
                <a:gd name="connsiteY8" fmla="*/ 381000 h 575734"/>
                <a:gd name="connsiteX9" fmla="*/ 35983 w 1113367"/>
                <a:gd name="connsiteY9" fmla="*/ 372534 h 575734"/>
                <a:gd name="connsiteX10" fmla="*/ 38100 w 1113367"/>
                <a:gd name="connsiteY10" fmla="*/ 355600 h 575734"/>
                <a:gd name="connsiteX11" fmla="*/ 44450 w 1113367"/>
                <a:gd name="connsiteY11" fmla="*/ 287867 h 575734"/>
                <a:gd name="connsiteX12" fmla="*/ 48683 w 1113367"/>
                <a:gd name="connsiteY12" fmla="*/ 264584 h 575734"/>
                <a:gd name="connsiteX13" fmla="*/ 50800 w 1113367"/>
                <a:gd name="connsiteY13" fmla="*/ 232834 h 575734"/>
                <a:gd name="connsiteX14" fmla="*/ 52917 w 1113367"/>
                <a:gd name="connsiteY14" fmla="*/ 222250 h 575734"/>
                <a:gd name="connsiteX15" fmla="*/ 55033 w 1113367"/>
                <a:gd name="connsiteY15" fmla="*/ 158750 h 575734"/>
                <a:gd name="connsiteX16" fmla="*/ 59267 w 1113367"/>
                <a:gd name="connsiteY16" fmla="*/ 112184 h 575734"/>
                <a:gd name="connsiteX17" fmla="*/ 65617 w 1113367"/>
                <a:gd name="connsiteY17" fmla="*/ 91017 h 575734"/>
                <a:gd name="connsiteX18" fmla="*/ 69850 w 1113367"/>
                <a:gd name="connsiteY18" fmla="*/ 74084 h 575734"/>
                <a:gd name="connsiteX19" fmla="*/ 71967 w 1113367"/>
                <a:gd name="connsiteY19" fmla="*/ 67734 h 575734"/>
                <a:gd name="connsiteX20" fmla="*/ 76200 w 1113367"/>
                <a:gd name="connsiteY20" fmla="*/ 46567 h 575734"/>
                <a:gd name="connsiteX21" fmla="*/ 80433 w 1113367"/>
                <a:gd name="connsiteY21" fmla="*/ 31750 h 575734"/>
                <a:gd name="connsiteX22" fmla="*/ 84667 w 1113367"/>
                <a:gd name="connsiteY22" fmla="*/ 10584 h 575734"/>
                <a:gd name="connsiteX23" fmla="*/ 86783 w 1113367"/>
                <a:gd name="connsiteY23" fmla="*/ 4234 h 575734"/>
                <a:gd name="connsiteX24" fmla="*/ 91017 w 1113367"/>
                <a:gd name="connsiteY24" fmla="*/ 0 h 575734"/>
                <a:gd name="connsiteX25" fmla="*/ 103717 w 1113367"/>
                <a:gd name="connsiteY25" fmla="*/ 2117 h 575734"/>
                <a:gd name="connsiteX26" fmla="*/ 114300 w 1113367"/>
                <a:gd name="connsiteY26" fmla="*/ 10584 h 575734"/>
                <a:gd name="connsiteX27" fmla="*/ 122767 w 1113367"/>
                <a:gd name="connsiteY27" fmla="*/ 23284 h 575734"/>
                <a:gd name="connsiteX28" fmla="*/ 129117 w 1113367"/>
                <a:gd name="connsiteY28" fmla="*/ 35984 h 575734"/>
                <a:gd name="connsiteX29" fmla="*/ 141817 w 1113367"/>
                <a:gd name="connsiteY29" fmla="*/ 57150 h 575734"/>
                <a:gd name="connsiteX30" fmla="*/ 148167 w 1113367"/>
                <a:gd name="connsiteY30" fmla="*/ 69850 h 575734"/>
                <a:gd name="connsiteX31" fmla="*/ 150283 w 1113367"/>
                <a:gd name="connsiteY31" fmla="*/ 80434 h 575734"/>
                <a:gd name="connsiteX32" fmla="*/ 154517 w 1113367"/>
                <a:gd name="connsiteY32" fmla="*/ 97367 h 575734"/>
                <a:gd name="connsiteX33" fmla="*/ 156633 w 1113367"/>
                <a:gd name="connsiteY33" fmla="*/ 110067 h 575734"/>
                <a:gd name="connsiteX34" fmla="*/ 160867 w 1113367"/>
                <a:gd name="connsiteY34" fmla="*/ 118534 h 575734"/>
                <a:gd name="connsiteX35" fmla="*/ 167217 w 1113367"/>
                <a:gd name="connsiteY35" fmla="*/ 137584 h 575734"/>
                <a:gd name="connsiteX36" fmla="*/ 169333 w 1113367"/>
                <a:gd name="connsiteY36" fmla="*/ 143934 h 575734"/>
                <a:gd name="connsiteX37" fmla="*/ 173567 w 1113367"/>
                <a:gd name="connsiteY37" fmla="*/ 148167 h 575734"/>
                <a:gd name="connsiteX38" fmla="*/ 175683 w 1113367"/>
                <a:gd name="connsiteY38" fmla="*/ 165100 h 575734"/>
                <a:gd name="connsiteX39" fmla="*/ 179917 w 1113367"/>
                <a:gd name="connsiteY39" fmla="*/ 201084 h 575734"/>
                <a:gd name="connsiteX40" fmla="*/ 182033 w 1113367"/>
                <a:gd name="connsiteY40" fmla="*/ 207434 h 575734"/>
                <a:gd name="connsiteX41" fmla="*/ 184150 w 1113367"/>
                <a:gd name="connsiteY41" fmla="*/ 220134 h 575734"/>
                <a:gd name="connsiteX42" fmla="*/ 186267 w 1113367"/>
                <a:gd name="connsiteY42" fmla="*/ 237067 h 575734"/>
                <a:gd name="connsiteX43" fmla="*/ 190500 w 1113367"/>
                <a:gd name="connsiteY43" fmla="*/ 251884 h 575734"/>
                <a:gd name="connsiteX44" fmla="*/ 192617 w 1113367"/>
                <a:gd name="connsiteY44" fmla="*/ 266700 h 575734"/>
                <a:gd name="connsiteX45" fmla="*/ 194733 w 1113367"/>
                <a:gd name="connsiteY45" fmla="*/ 273050 h 575734"/>
                <a:gd name="connsiteX46" fmla="*/ 203200 w 1113367"/>
                <a:gd name="connsiteY46" fmla="*/ 315384 h 575734"/>
                <a:gd name="connsiteX47" fmla="*/ 209550 w 1113367"/>
                <a:gd name="connsiteY47" fmla="*/ 328084 h 575734"/>
                <a:gd name="connsiteX48" fmla="*/ 213783 w 1113367"/>
                <a:gd name="connsiteY48" fmla="*/ 338667 h 575734"/>
                <a:gd name="connsiteX49" fmla="*/ 218017 w 1113367"/>
                <a:gd name="connsiteY49" fmla="*/ 347134 h 575734"/>
                <a:gd name="connsiteX50" fmla="*/ 222250 w 1113367"/>
                <a:gd name="connsiteY50" fmla="*/ 361950 h 575734"/>
                <a:gd name="connsiteX51" fmla="*/ 226483 w 1113367"/>
                <a:gd name="connsiteY51" fmla="*/ 368300 h 575734"/>
                <a:gd name="connsiteX52" fmla="*/ 230717 w 1113367"/>
                <a:gd name="connsiteY52" fmla="*/ 381000 h 575734"/>
                <a:gd name="connsiteX53" fmla="*/ 234950 w 1113367"/>
                <a:gd name="connsiteY53" fmla="*/ 385234 h 575734"/>
                <a:gd name="connsiteX54" fmla="*/ 239183 w 1113367"/>
                <a:gd name="connsiteY54" fmla="*/ 391584 h 575734"/>
                <a:gd name="connsiteX55" fmla="*/ 245533 w 1113367"/>
                <a:gd name="connsiteY55" fmla="*/ 395817 h 575734"/>
                <a:gd name="connsiteX56" fmla="*/ 258233 w 1113367"/>
                <a:gd name="connsiteY56" fmla="*/ 408517 h 575734"/>
                <a:gd name="connsiteX57" fmla="*/ 262467 w 1113367"/>
                <a:gd name="connsiteY57" fmla="*/ 412750 h 575734"/>
                <a:gd name="connsiteX58" fmla="*/ 268817 w 1113367"/>
                <a:gd name="connsiteY58" fmla="*/ 414867 h 575734"/>
                <a:gd name="connsiteX59" fmla="*/ 275167 w 1113367"/>
                <a:gd name="connsiteY59" fmla="*/ 419100 h 575734"/>
                <a:gd name="connsiteX60" fmla="*/ 285750 w 1113367"/>
                <a:gd name="connsiteY60" fmla="*/ 421217 h 575734"/>
                <a:gd name="connsiteX61" fmla="*/ 323850 w 1113367"/>
                <a:gd name="connsiteY61" fmla="*/ 419100 h 575734"/>
                <a:gd name="connsiteX62" fmla="*/ 330200 w 1113367"/>
                <a:gd name="connsiteY62" fmla="*/ 414867 h 575734"/>
                <a:gd name="connsiteX63" fmla="*/ 336550 w 1113367"/>
                <a:gd name="connsiteY63" fmla="*/ 412750 h 575734"/>
                <a:gd name="connsiteX64" fmla="*/ 359833 w 1113367"/>
                <a:gd name="connsiteY64" fmla="*/ 397934 h 575734"/>
                <a:gd name="connsiteX65" fmla="*/ 378883 w 1113367"/>
                <a:gd name="connsiteY65" fmla="*/ 381000 h 575734"/>
                <a:gd name="connsiteX66" fmla="*/ 385233 w 1113367"/>
                <a:gd name="connsiteY66" fmla="*/ 374650 h 575734"/>
                <a:gd name="connsiteX67" fmla="*/ 393700 w 1113367"/>
                <a:gd name="connsiteY67" fmla="*/ 370417 h 575734"/>
                <a:gd name="connsiteX68" fmla="*/ 408517 w 1113367"/>
                <a:gd name="connsiteY68" fmla="*/ 357717 h 575734"/>
                <a:gd name="connsiteX69" fmla="*/ 421217 w 1113367"/>
                <a:gd name="connsiteY69" fmla="*/ 351367 h 575734"/>
                <a:gd name="connsiteX70" fmla="*/ 431800 w 1113367"/>
                <a:gd name="connsiteY70" fmla="*/ 345017 h 575734"/>
                <a:gd name="connsiteX71" fmla="*/ 446617 w 1113367"/>
                <a:gd name="connsiteY71" fmla="*/ 340784 h 575734"/>
                <a:gd name="connsiteX72" fmla="*/ 474133 w 1113367"/>
                <a:gd name="connsiteY72" fmla="*/ 342900 h 575734"/>
                <a:gd name="connsiteX73" fmla="*/ 505883 w 1113367"/>
                <a:gd name="connsiteY73" fmla="*/ 347134 h 575734"/>
                <a:gd name="connsiteX74" fmla="*/ 512233 w 1113367"/>
                <a:gd name="connsiteY74" fmla="*/ 349250 h 575734"/>
                <a:gd name="connsiteX75" fmla="*/ 531283 w 1113367"/>
                <a:gd name="connsiteY75" fmla="*/ 357717 h 575734"/>
                <a:gd name="connsiteX76" fmla="*/ 539750 w 1113367"/>
                <a:gd name="connsiteY76" fmla="*/ 361950 h 575734"/>
                <a:gd name="connsiteX77" fmla="*/ 558800 w 1113367"/>
                <a:gd name="connsiteY77" fmla="*/ 364067 h 575734"/>
                <a:gd name="connsiteX78" fmla="*/ 596900 w 1113367"/>
                <a:gd name="connsiteY78" fmla="*/ 368300 h 575734"/>
                <a:gd name="connsiteX79" fmla="*/ 641350 w 1113367"/>
                <a:gd name="connsiteY79" fmla="*/ 366184 h 575734"/>
                <a:gd name="connsiteX80" fmla="*/ 647700 w 1113367"/>
                <a:gd name="connsiteY80" fmla="*/ 364067 h 575734"/>
                <a:gd name="connsiteX81" fmla="*/ 658283 w 1113367"/>
                <a:gd name="connsiteY81" fmla="*/ 361950 h 575734"/>
                <a:gd name="connsiteX82" fmla="*/ 713317 w 1113367"/>
                <a:gd name="connsiteY82" fmla="*/ 355600 h 575734"/>
                <a:gd name="connsiteX83" fmla="*/ 755650 w 1113367"/>
                <a:gd name="connsiteY83" fmla="*/ 357717 h 575734"/>
                <a:gd name="connsiteX84" fmla="*/ 774700 w 1113367"/>
                <a:gd name="connsiteY84" fmla="*/ 364067 h 575734"/>
                <a:gd name="connsiteX85" fmla="*/ 781050 w 1113367"/>
                <a:gd name="connsiteY85" fmla="*/ 366184 h 575734"/>
                <a:gd name="connsiteX86" fmla="*/ 797983 w 1113367"/>
                <a:gd name="connsiteY86" fmla="*/ 364067 h 575734"/>
                <a:gd name="connsiteX87" fmla="*/ 812800 w 1113367"/>
                <a:gd name="connsiteY87" fmla="*/ 357717 h 575734"/>
                <a:gd name="connsiteX88" fmla="*/ 827617 w 1113367"/>
                <a:gd name="connsiteY88" fmla="*/ 353484 h 575734"/>
                <a:gd name="connsiteX89" fmla="*/ 840317 w 1113367"/>
                <a:gd name="connsiteY89" fmla="*/ 345017 h 575734"/>
                <a:gd name="connsiteX90" fmla="*/ 846667 w 1113367"/>
                <a:gd name="connsiteY90" fmla="*/ 342900 h 575734"/>
                <a:gd name="connsiteX91" fmla="*/ 865717 w 1113367"/>
                <a:gd name="connsiteY91" fmla="*/ 334434 h 575734"/>
                <a:gd name="connsiteX92" fmla="*/ 869950 w 1113367"/>
                <a:gd name="connsiteY92" fmla="*/ 330200 h 575734"/>
                <a:gd name="connsiteX93" fmla="*/ 876300 w 1113367"/>
                <a:gd name="connsiteY93" fmla="*/ 328084 h 575734"/>
                <a:gd name="connsiteX94" fmla="*/ 901700 w 1113367"/>
                <a:gd name="connsiteY94" fmla="*/ 321734 h 575734"/>
                <a:gd name="connsiteX95" fmla="*/ 908050 w 1113367"/>
                <a:gd name="connsiteY95" fmla="*/ 319617 h 575734"/>
                <a:gd name="connsiteX96" fmla="*/ 920750 w 1113367"/>
                <a:gd name="connsiteY96" fmla="*/ 317500 h 575734"/>
                <a:gd name="connsiteX97" fmla="*/ 1045633 w 1113367"/>
                <a:gd name="connsiteY97" fmla="*/ 315384 h 575734"/>
                <a:gd name="connsiteX98" fmla="*/ 1062567 w 1113367"/>
                <a:gd name="connsiteY98" fmla="*/ 309034 h 575734"/>
                <a:gd name="connsiteX99" fmla="*/ 1075267 w 1113367"/>
                <a:gd name="connsiteY99" fmla="*/ 304800 h 575734"/>
                <a:gd name="connsiteX100" fmla="*/ 1081617 w 1113367"/>
                <a:gd name="connsiteY100" fmla="*/ 302684 h 575734"/>
                <a:gd name="connsiteX101" fmla="*/ 1096433 w 1113367"/>
                <a:gd name="connsiteY101" fmla="*/ 296334 h 575734"/>
                <a:gd name="connsiteX102" fmla="*/ 1111250 w 1113367"/>
                <a:gd name="connsiteY102" fmla="*/ 292100 h 575734"/>
                <a:gd name="connsiteX103" fmla="*/ 1113367 w 1113367"/>
                <a:gd name="connsiteY103" fmla="*/ 289984 h 575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1113367" h="575734">
                  <a:moveTo>
                    <a:pt x="0" y="575734"/>
                  </a:moveTo>
                  <a:cubicBezTo>
                    <a:pt x="3528" y="572912"/>
                    <a:pt x="7992" y="570968"/>
                    <a:pt x="10583" y="567267"/>
                  </a:cubicBezTo>
                  <a:cubicBezTo>
                    <a:pt x="13142" y="563611"/>
                    <a:pt x="14817" y="554567"/>
                    <a:pt x="14817" y="554567"/>
                  </a:cubicBezTo>
                  <a:cubicBezTo>
                    <a:pt x="20949" y="511625"/>
                    <a:pt x="11543" y="579790"/>
                    <a:pt x="19050" y="512234"/>
                  </a:cubicBezTo>
                  <a:cubicBezTo>
                    <a:pt x="19447" y="508658"/>
                    <a:pt x="20620" y="505206"/>
                    <a:pt x="21167" y="501650"/>
                  </a:cubicBezTo>
                  <a:cubicBezTo>
                    <a:pt x="24586" y="479425"/>
                    <a:pt x="21081" y="491321"/>
                    <a:pt x="25400" y="478367"/>
                  </a:cubicBezTo>
                  <a:cubicBezTo>
                    <a:pt x="26560" y="454005"/>
                    <a:pt x="27414" y="428699"/>
                    <a:pt x="29633" y="404284"/>
                  </a:cubicBezTo>
                  <a:cubicBezTo>
                    <a:pt x="30148" y="398619"/>
                    <a:pt x="30732" y="392947"/>
                    <a:pt x="31750" y="387350"/>
                  </a:cubicBezTo>
                  <a:cubicBezTo>
                    <a:pt x="32149" y="385155"/>
                    <a:pt x="33254" y="383145"/>
                    <a:pt x="33867" y="381000"/>
                  </a:cubicBezTo>
                  <a:cubicBezTo>
                    <a:pt x="34666" y="378203"/>
                    <a:pt x="35505" y="375403"/>
                    <a:pt x="35983" y="372534"/>
                  </a:cubicBezTo>
                  <a:cubicBezTo>
                    <a:pt x="36918" y="366923"/>
                    <a:pt x="37600" y="361267"/>
                    <a:pt x="38100" y="355600"/>
                  </a:cubicBezTo>
                  <a:cubicBezTo>
                    <a:pt x="46516" y="260221"/>
                    <a:pt x="38409" y="327128"/>
                    <a:pt x="44450" y="287867"/>
                  </a:cubicBezTo>
                  <a:cubicBezTo>
                    <a:pt x="47484" y="268146"/>
                    <a:pt x="45062" y="279071"/>
                    <a:pt x="48683" y="264584"/>
                  </a:cubicBezTo>
                  <a:cubicBezTo>
                    <a:pt x="49389" y="254001"/>
                    <a:pt x="49744" y="243388"/>
                    <a:pt x="50800" y="232834"/>
                  </a:cubicBezTo>
                  <a:cubicBezTo>
                    <a:pt x="51158" y="229254"/>
                    <a:pt x="52712" y="225842"/>
                    <a:pt x="52917" y="222250"/>
                  </a:cubicBezTo>
                  <a:cubicBezTo>
                    <a:pt x="54125" y="201106"/>
                    <a:pt x="54093" y="179908"/>
                    <a:pt x="55033" y="158750"/>
                  </a:cubicBezTo>
                  <a:cubicBezTo>
                    <a:pt x="55723" y="143218"/>
                    <a:pt x="56477" y="127531"/>
                    <a:pt x="59267" y="112184"/>
                  </a:cubicBezTo>
                  <a:cubicBezTo>
                    <a:pt x="61511" y="99841"/>
                    <a:pt x="61926" y="105781"/>
                    <a:pt x="65617" y="91017"/>
                  </a:cubicBezTo>
                  <a:cubicBezTo>
                    <a:pt x="67028" y="85373"/>
                    <a:pt x="68010" y="79603"/>
                    <a:pt x="69850" y="74084"/>
                  </a:cubicBezTo>
                  <a:cubicBezTo>
                    <a:pt x="70556" y="71967"/>
                    <a:pt x="71465" y="69908"/>
                    <a:pt x="71967" y="67734"/>
                  </a:cubicBezTo>
                  <a:cubicBezTo>
                    <a:pt x="73585" y="60723"/>
                    <a:pt x="73924" y="53393"/>
                    <a:pt x="76200" y="46567"/>
                  </a:cubicBezTo>
                  <a:cubicBezTo>
                    <a:pt x="78220" y="40509"/>
                    <a:pt x="79103" y="38402"/>
                    <a:pt x="80433" y="31750"/>
                  </a:cubicBezTo>
                  <a:cubicBezTo>
                    <a:pt x="83206" y="17883"/>
                    <a:pt x="81388" y="22060"/>
                    <a:pt x="84667" y="10584"/>
                  </a:cubicBezTo>
                  <a:cubicBezTo>
                    <a:pt x="85280" y="8439"/>
                    <a:pt x="85635" y="6147"/>
                    <a:pt x="86783" y="4234"/>
                  </a:cubicBezTo>
                  <a:cubicBezTo>
                    <a:pt x="87810" y="2522"/>
                    <a:pt x="89606" y="1411"/>
                    <a:pt x="91017" y="0"/>
                  </a:cubicBezTo>
                  <a:cubicBezTo>
                    <a:pt x="95250" y="706"/>
                    <a:pt x="99645" y="760"/>
                    <a:pt x="103717" y="2117"/>
                  </a:cubicBezTo>
                  <a:cubicBezTo>
                    <a:pt x="106497" y="3044"/>
                    <a:pt x="112372" y="8013"/>
                    <a:pt x="114300" y="10584"/>
                  </a:cubicBezTo>
                  <a:cubicBezTo>
                    <a:pt x="117353" y="14654"/>
                    <a:pt x="122767" y="23284"/>
                    <a:pt x="122767" y="23284"/>
                  </a:cubicBezTo>
                  <a:cubicBezTo>
                    <a:pt x="127058" y="36161"/>
                    <a:pt x="122082" y="23087"/>
                    <a:pt x="129117" y="35984"/>
                  </a:cubicBezTo>
                  <a:cubicBezTo>
                    <a:pt x="140348" y="56574"/>
                    <a:pt x="132528" y="47863"/>
                    <a:pt x="141817" y="57150"/>
                  </a:cubicBezTo>
                  <a:cubicBezTo>
                    <a:pt x="143934" y="61383"/>
                    <a:pt x="146550" y="65402"/>
                    <a:pt x="148167" y="69850"/>
                  </a:cubicBezTo>
                  <a:cubicBezTo>
                    <a:pt x="149396" y="73231"/>
                    <a:pt x="149474" y="76928"/>
                    <a:pt x="150283" y="80434"/>
                  </a:cubicBezTo>
                  <a:cubicBezTo>
                    <a:pt x="151591" y="86103"/>
                    <a:pt x="153561" y="91628"/>
                    <a:pt x="154517" y="97367"/>
                  </a:cubicBezTo>
                  <a:cubicBezTo>
                    <a:pt x="155222" y="101600"/>
                    <a:pt x="155400" y="105956"/>
                    <a:pt x="156633" y="110067"/>
                  </a:cubicBezTo>
                  <a:cubicBezTo>
                    <a:pt x="157540" y="113089"/>
                    <a:pt x="159695" y="115604"/>
                    <a:pt x="160867" y="118534"/>
                  </a:cubicBezTo>
                  <a:cubicBezTo>
                    <a:pt x="163353" y="124749"/>
                    <a:pt x="165100" y="131234"/>
                    <a:pt x="167217" y="137584"/>
                  </a:cubicBezTo>
                  <a:cubicBezTo>
                    <a:pt x="167922" y="139701"/>
                    <a:pt x="167755" y="142357"/>
                    <a:pt x="169333" y="143934"/>
                  </a:cubicBezTo>
                  <a:lnTo>
                    <a:pt x="173567" y="148167"/>
                  </a:lnTo>
                  <a:cubicBezTo>
                    <a:pt x="174272" y="153811"/>
                    <a:pt x="175055" y="159447"/>
                    <a:pt x="175683" y="165100"/>
                  </a:cubicBezTo>
                  <a:cubicBezTo>
                    <a:pt x="176733" y="174551"/>
                    <a:pt x="177897" y="190984"/>
                    <a:pt x="179917" y="201084"/>
                  </a:cubicBezTo>
                  <a:cubicBezTo>
                    <a:pt x="180355" y="203272"/>
                    <a:pt x="181549" y="205256"/>
                    <a:pt x="182033" y="207434"/>
                  </a:cubicBezTo>
                  <a:cubicBezTo>
                    <a:pt x="182964" y="211624"/>
                    <a:pt x="183543" y="215885"/>
                    <a:pt x="184150" y="220134"/>
                  </a:cubicBezTo>
                  <a:cubicBezTo>
                    <a:pt x="184955" y="225765"/>
                    <a:pt x="185332" y="231456"/>
                    <a:pt x="186267" y="237067"/>
                  </a:cubicBezTo>
                  <a:cubicBezTo>
                    <a:pt x="187154" y="242390"/>
                    <a:pt x="188820" y="246846"/>
                    <a:pt x="190500" y="251884"/>
                  </a:cubicBezTo>
                  <a:cubicBezTo>
                    <a:pt x="191206" y="256823"/>
                    <a:pt x="191639" y="261808"/>
                    <a:pt x="192617" y="266700"/>
                  </a:cubicBezTo>
                  <a:cubicBezTo>
                    <a:pt x="193055" y="268888"/>
                    <a:pt x="194417" y="270841"/>
                    <a:pt x="194733" y="273050"/>
                  </a:cubicBezTo>
                  <a:cubicBezTo>
                    <a:pt x="200671" y="314618"/>
                    <a:pt x="189701" y="301882"/>
                    <a:pt x="203200" y="315384"/>
                  </a:cubicBezTo>
                  <a:cubicBezTo>
                    <a:pt x="208858" y="338012"/>
                    <a:pt x="201163" y="313405"/>
                    <a:pt x="209550" y="328084"/>
                  </a:cubicBezTo>
                  <a:cubicBezTo>
                    <a:pt x="211435" y="331383"/>
                    <a:pt x="212240" y="335195"/>
                    <a:pt x="213783" y="338667"/>
                  </a:cubicBezTo>
                  <a:cubicBezTo>
                    <a:pt x="215065" y="341551"/>
                    <a:pt x="216606" y="344312"/>
                    <a:pt x="218017" y="347134"/>
                  </a:cubicBezTo>
                  <a:cubicBezTo>
                    <a:pt x="218696" y="349852"/>
                    <a:pt x="220730" y="358910"/>
                    <a:pt x="222250" y="361950"/>
                  </a:cubicBezTo>
                  <a:cubicBezTo>
                    <a:pt x="223388" y="364225"/>
                    <a:pt x="225450" y="365975"/>
                    <a:pt x="226483" y="368300"/>
                  </a:cubicBezTo>
                  <a:cubicBezTo>
                    <a:pt x="228295" y="372378"/>
                    <a:pt x="227562" y="377844"/>
                    <a:pt x="230717" y="381000"/>
                  </a:cubicBezTo>
                  <a:cubicBezTo>
                    <a:pt x="232128" y="382411"/>
                    <a:pt x="233703" y="383676"/>
                    <a:pt x="234950" y="385234"/>
                  </a:cubicBezTo>
                  <a:cubicBezTo>
                    <a:pt x="236539" y="387221"/>
                    <a:pt x="237384" y="389785"/>
                    <a:pt x="239183" y="391584"/>
                  </a:cubicBezTo>
                  <a:cubicBezTo>
                    <a:pt x="240982" y="393383"/>
                    <a:pt x="243416" y="394406"/>
                    <a:pt x="245533" y="395817"/>
                  </a:cubicBezTo>
                  <a:cubicBezTo>
                    <a:pt x="252670" y="406521"/>
                    <a:pt x="246420" y="398673"/>
                    <a:pt x="258233" y="408517"/>
                  </a:cubicBezTo>
                  <a:cubicBezTo>
                    <a:pt x="259766" y="409795"/>
                    <a:pt x="260756" y="411723"/>
                    <a:pt x="262467" y="412750"/>
                  </a:cubicBezTo>
                  <a:cubicBezTo>
                    <a:pt x="264380" y="413898"/>
                    <a:pt x="266821" y="413869"/>
                    <a:pt x="268817" y="414867"/>
                  </a:cubicBezTo>
                  <a:cubicBezTo>
                    <a:pt x="271092" y="416005"/>
                    <a:pt x="272785" y="418207"/>
                    <a:pt x="275167" y="419100"/>
                  </a:cubicBezTo>
                  <a:cubicBezTo>
                    <a:pt x="278535" y="420363"/>
                    <a:pt x="282222" y="420511"/>
                    <a:pt x="285750" y="421217"/>
                  </a:cubicBezTo>
                  <a:cubicBezTo>
                    <a:pt x="298450" y="420511"/>
                    <a:pt x="311258" y="420899"/>
                    <a:pt x="323850" y="419100"/>
                  </a:cubicBezTo>
                  <a:cubicBezTo>
                    <a:pt x="326368" y="418740"/>
                    <a:pt x="327925" y="416005"/>
                    <a:pt x="330200" y="414867"/>
                  </a:cubicBezTo>
                  <a:cubicBezTo>
                    <a:pt x="332196" y="413869"/>
                    <a:pt x="334433" y="413456"/>
                    <a:pt x="336550" y="412750"/>
                  </a:cubicBezTo>
                  <a:cubicBezTo>
                    <a:pt x="355268" y="398711"/>
                    <a:pt x="346789" y="402281"/>
                    <a:pt x="359833" y="397934"/>
                  </a:cubicBezTo>
                  <a:cubicBezTo>
                    <a:pt x="386127" y="371640"/>
                    <a:pt x="357082" y="399688"/>
                    <a:pt x="378883" y="381000"/>
                  </a:cubicBezTo>
                  <a:cubicBezTo>
                    <a:pt x="381156" y="379052"/>
                    <a:pt x="382797" y="376390"/>
                    <a:pt x="385233" y="374650"/>
                  </a:cubicBezTo>
                  <a:cubicBezTo>
                    <a:pt x="387801" y="372816"/>
                    <a:pt x="391075" y="372167"/>
                    <a:pt x="393700" y="370417"/>
                  </a:cubicBezTo>
                  <a:cubicBezTo>
                    <a:pt x="418916" y="353606"/>
                    <a:pt x="395312" y="368279"/>
                    <a:pt x="408517" y="357717"/>
                  </a:cubicBezTo>
                  <a:cubicBezTo>
                    <a:pt x="418629" y="349629"/>
                    <a:pt x="410783" y="356584"/>
                    <a:pt x="421217" y="351367"/>
                  </a:cubicBezTo>
                  <a:cubicBezTo>
                    <a:pt x="424897" y="349527"/>
                    <a:pt x="428120" y="346857"/>
                    <a:pt x="431800" y="345017"/>
                  </a:cubicBezTo>
                  <a:cubicBezTo>
                    <a:pt x="434840" y="343497"/>
                    <a:pt x="443899" y="341463"/>
                    <a:pt x="446617" y="340784"/>
                  </a:cubicBezTo>
                  <a:lnTo>
                    <a:pt x="474133" y="342900"/>
                  </a:lnTo>
                  <a:cubicBezTo>
                    <a:pt x="486308" y="343959"/>
                    <a:pt x="494725" y="344345"/>
                    <a:pt x="505883" y="347134"/>
                  </a:cubicBezTo>
                  <a:cubicBezTo>
                    <a:pt x="508047" y="347675"/>
                    <a:pt x="510116" y="348545"/>
                    <a:pt x="512233" y="349250"/>
                  </a:cubicBezTo>
                  <a:cubicBezTo>
                    <a:pt x="530902" y="361698"/>
                    <a:pt x="501074" y="342614"/>
                    <a:pt x="531283" y="357717"/>
                  </a:cubicBezTo>
                  <a:cubicBezTo>
                    <a:pt x="534105" y="359128"/>
                    <a:pt x="536675" y="361240"/>
                    <a:pt x="539750" y="361950"/>
                  </a:cubicBezTo>
                  <a:cubicBezTo>
                    <a:pt x="545975" y="363387"/>
                    <a:pt x="552455" y="363320"/>
                    <a:pt x="558800" y="364067"/>
                  </a:cubicBezTo>
                  <a:cubicBezTo>
                    <a:pt x="592730" y="368059"/>
                    <a:pt x="557656" y="364377"/>
                    <a:pt x="596900" y="368300"/>
                  </a:cubicBezTo>
                  <a:cubicBezTo>
                    <a:pt x="611717" y="367595"/>
                    <a:pt x="626568" y="367416"/>
                    <a:pt x="641350" y="366184"/>
                  </a:cubicBezTo>
                  <a:cubicBezTo>
                    <a:pt x="643573" y="365999"/>
                    <a:pt x="645535" y="364608"/>
                    <a:pt x="647700" y="364067"/>
                  </a:cubicBezTo>
                  <a:cubicBezTo>
                    <a:pt x="651190" y="363194"/>
                    <a:pt x="654729" y="362511"/>
                    <a:pt x="658283" y="361950"/>
                  </a:cubicBezTo>
                  <a:cubicBezTo>
                    <a:pt x="688647" y="357156"/>
                    <a:pt x="684513" y="358001"/>
                    <a:pt x="713317" y="355600"/>
                  </a:cubicBezTo>
                  <a:cubicBezTo>
                    <a:pt x="727428" y="356306"/>
                    <a:pt x="741654" y="355786"/>
                    <a:pt x="755650" y="357717"/>
                  </a:cubicBezTo>
                  <a:cubicBezTo>
                    <a:pt x="762281" y="358632"/>
                    <a:pt x="768350" y="361950"/>
                    <a:pt x="774700" y="364067"/>
                  </a:cubicBezTo>
                  <a:lnTo>
                    <a:pt x="781050" y="366184"/>
                  </a:lnTo>
                  <a:cubicBezTo>
                    <a:pt x="786694" y="365478"/>
                    <a:pt x="792487" y="365533"/>
                    <a:pt x="797983" y="364067"/>
                  </a:cubicBezTo>
                  <a:cubicBezTo>
                    <a:pt x="803175" y="362682"/>
                    <a:pt x="807740" y="359524"/>
                    <a:pt x="812800" y="357717"/>
                  </a:cubicBezTo>
                  <a:cubicBezTo>
                    <a:pt x="817637" y="355989"/>
                    <a:pt x="822678" y="354895"/>
                    <a:pt x="827617" y="353484"/>
                  </a:cubicBezTo>
                  <a:cubicBezTo>
                    <a:pt x="831850" y="350662"/>
                    <a:pt x="835869" y="347488"/>
                    <a:pt x="840317" y="345017"/>
                  </a:cubicBezTo>
                  <a:cubicBezTo>
                    <a:pt x="842267" y="343933"/>
                    <a:pt x="844607" y="343758"/>
                    <a:pt x="846667" y="342900"/>
                  </a:cubicBezTo>
                  <a:cubicBezTo>
                    <a:pt x="853081" y="340227"/>
                    <a:pt x="859367" y="337256"/>
                    <a:pt x="865717" y="334434"/>
                  </a:cubicBezTo>
                  <a:cubicBezTo>
                    <a:pt x="867128" y="333023"/>
                    <a:pt x="868239" y="331227"/>
                    <a:pt x="869950" y="330200"/>
                  </a:cubicBezTo>
                  <a:cubicBezTo>
                    <a:pt x="871863" y="329052"/>
                    <a:pt x="874211" y="328867"/>
                    <a:pt x="876300" y="328084"/>
                  </a:cubicBezTo>
                  <a:cubicBezTo>
                    <a:pt x="893158" y="321762"/>
                    <a:pt x="880965" y="324695"/>
                    <a:pt x="901700" y="321734"/>
                  </a:cubicBezTo>
                  <a:cubicBezTo>
                    <a:pt x="903817" y="321028"/>
                    <a:pt x="905872" y="320101"/>
                    <a:pt x="908050" y="319617"/>
                  </a:cubicBezTo>
                  <a:cubicBezTo>
                    <a:pt x="912240" y="318686"/>
                    <a:pt x="916460" y="317632"/>
                    <a:pt x="920750" y="317500"/>
                  </a:cubicBezTo>
                  <a:cubicBezTo>
                    <a:pt x="962364" y="316220"/>
                    <a:pt x="1004005" y="316089"/>
                    <a:pt x="1045633" y="315384"/>
                  </a:cubicBezTo>
                  <a:cubicBezTo>
                    <a:pt x="1063961" y="310801"/>
                    <a:pt x="1044122" y="316412"/>
                    <a:pt x="1062567" y="309034"/>
                  </a:cubicBezTo>
                  <a:cubicBezTo>
                    <a:pt x="1066710" y="307377"/>
                    <a:pt x="1071034" y="306211"/>
                    <a:pt x="1075267" y="304800"/>
                  </a:cubicBezTo>
                  <a:cubicBezTo>
                    <a:pt x="1077384" y="304094"/>
                    <a:pt x="1079566" y="303563"/>
                    <a:pt x="1081617" y="302684"/>
                  </a:cubicBezTo>
                  <a:cubicBezTo>
                    <a:pt x="1086556" y="300567"/>
                    <a:pt x="1091383" y="298170"/>
                    <a:pt x="1096433" y="296334"/>
                  </a:cubicBezTo>
                  <a:cubicBezTo>
                    <a:pt x="1101412" y="294523"/>
                    <a:pt x="1106475" y="294487"/>
                    <a:pt x="1111250" y="292100"/>
                  </a:cubicBezTo>
                  <a:cubicBezTo>
                    <a:pt x="1112142" y="291654"/>
                    <a:pt x="1112661" y="290689"/>
                    <a:pt x="1113367" y="289984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Freeform 190"/>
            <p:cNvSpPr/>
            <p:nvPr/>
          </p:nvSpPr>
          <p:spPr>
            <a:xfrm>
              <a:off x="6705948" y="4962789"/>
              <a:ext cx="1267883" cy="264584"/>
            </a:xfrm>
            <a:custGeom>
              <a:avLst/>
              <a:gdLst>
                <a:gd name="connsiteX0" fmla="*/ 0 w 1267883"/>
                <a:gd name="connsiteY0" fmla="*/ 78317 h 264584"/>
                <a:gd name="connsiteX1" fmla="*/ 10583 w 1267883"/>
                <a:gd name="connsiteY1" fmla="*/ 76200 h 264584"/>
                <a:gd name="connsiteX2" fmla="*/ 16933 w 1267883"/>
                <a:gd name="connsiteY2" fmla="*/ 71967 h 264584"/>
                <a:gd name="connsiteX3" fmla="*/ 50800 w 1267883"/>
                <a:gd name="connsiteY3" fmla="*/ 74084 h 264584"/>
                <a:gd name="connsiteX4" fmla="*/ 57150 w 1267883"/>
                <a:gd name="connsiteY4" fmla="*/ 76200 h 264584"/>
                <a:gd name="connsiteX5" fmla="*/ 74083 w 1267883"/>
                <a:gd name="connsiteY5" fmla="*/ 80434 h 264584"/>
                <a:gd name="connsiteX6" fmla="*/ 88900 w 1267883"/>
                <a:gd name="connsiteY6" fmla="*/ 84667 h 264584"/>
                <a:gd name="connsiteX7" fmla="*/ 99483 w 1267883"/>
                <a:gd name="connsiteY7" fmla="*/ 86784 h 264584"/>
                <a:gd name="connsiteX8" fmla="*/ 135466 w 1267883"/>
                <a:gd name="connsiteY8" fmla="*/ 88900 h 264584"/>
                <a:gd name="connsiteX9" fmla="*/ 179916 w 1267883"/>
                <a:gd name="connsiteY9" fmla="*/ 91017 h 264584"/>
                <a:gd name="connsiteX10" fmla="*/ 186266 w 1267883"/>
                <a:gd name="connsiteY10" fmla="*/ 88900 h 264584"/>
                <a:gd name="connsiteX11" fmla="*/ 196850 w 1267883"/>
                <a:gd name="connsiteY11" fmla="*/ 80434 h 264584"/>
                <a:gd name="connsiteX12" fmla="*/ 203200 w 1267883"/>
                <a:gd name="connsiteY12" fmla="*/ 69850 h 264584"/>
                <a:gd name="connsiteX13" fmla="*/ 207433 w 1267883"/>
                <a:gd name="connsiteY13" fmla="*/ 63500 h 264584"/>
                <a:gd name="connsiteX14" fmla="*/ 213783 w 1267883"/>
                <a:gd name="connsiteY14" fmla="*/ 55034 h 264584"/>
                <a:gd name="connsiteX15" fmla="*/ 220133 w 1267883"/>
                <a:gd name="connsiteY15" fmla="*/ 42334 h 264584"/>
                <a:gd name="connsiteX16" fmla="*/ 226483 w 1267883"/>
                <a:gd name="connsiteY16" fmla="*/ 31750 h 264584"/>
                <a:gd name="connsiteX17" fmla="*/ 234950 w 1267883"/>
                <a:gd name="connsiteY17" fmla="*/ 21167 h 264584"/>
                <a:gd name="connsiteX18" fmla="*/ 237066 w 1267883"/>
                <a:gd name="connsiteY18" fmla="*/ 14817 h 264584"/>
                <a:gd name="connsiteX19" fmla="*/ 251883 w 1267883"/>
                <a:gd name="connsiteY19" fmla="*/ 0 h 264584"/>
                <a:gd name="connsiteX20" fmla="*/ 256116 w 1267883"/>
                <a:gd name="connsiteY20" fmla="*/ 4234 h 264584"/>
                <a:gd name="connsiteX21" fmla="*/ 260350 w 1267883"/>
                <a:gd name="connsiteY21" fmla="*/ 16934 h 264584"/>
                <a:gd name="connsiteX22" fmla="*/ 262466 w 1267883"/>
                <a:gd name="connsiteY22" fmla="*/ 23284 h 264584"/>
                <a:gd name="connsiteX23" fmla="*/ 266700 w 1267883"/>
                <a:gd name="connsiteY23" fmla="*/ 29634 h 264584"/>
                <a:gd name="connsiteX24" fmla="*/ 270933 w 1267883"/>
                <a:gd name="connsiteY24" fmla="*/ 44450 h 264584"/>
                <a:gd name="connsiteX25" fmla="*/ 275166 w 1267883"/>
                <a:gd name="connsiteY25" fmla="*/ 57150 h 264584"/>
                <a:gd name="connsiteX26" fmla="*/ 277283 w 1267883"/>
                <a:gd name="connsiteY26" fmla="*/ 63500 h 264584"/>
                <a:gd name="connsiteX27" fmla="*/ 285750 w 1267883"/>
                <a:gd name="connsiteY27" fmla="*/ 76200 h 264584"/>
                <a:gd name="connsiteX28" fmla="*/ 292100 w 1267883"/>
                <a:gd name="connsiteY28" fmla="*/ 91017 h 264584"/>
                <a:gd name="connsiteX29" fmla="*/ 296333 w 1267883"/>
                <a:gd name="connsiteY29" fmla="*/ 103717 h 264584"/>
                <a:gd name="connsiteX30" fmla="*/ 302683 w 1267883"/>
                <a:gd name="connsiteY30" fmla="*/ 118534 h 264584"/>
                <a:gd name="connsiteX31" fmla="*/ 306916 w 1267883"/>
                <a:gd name="connsiteY31" fmla="*/ 127000 h 264584"/>
                <a:gd name="connsiteX32" fmla="*/ 309033 w 1267883"/>
                <a:gd name="connsiteY32" fmla="*/ 133350 h 264584"/>
                <a:gd name="connsiteX33" fmla="*/ 315383 w 1267883"/>
                <a:gd name="connsiteY33" fmla="*/ 150284 h 264584"/>
                <a:gd name="connsiteX34" fmla="*/ 317500 w 1267883"/>
                <a:gd name="connsiteY34" fmla="*/ 158750 h 264584"/>
                <a:gd name="connsiteX35" fmla="*/ 323850 w 1267883"/>
                <a:gd name="connsiteY35" fmla="*/ 171450 h 264584"/>
                <a:gd name="connsiteX36" fmla="*/ 325966 w 1267883"/>
                <a:gd name="connsiteY36" fmla="*/ 177800 h 264584"/>
                <a:gd name="connsiteX37" fmla="*/ 330200 w 1267883"/>
                <a:gd name="connsiteY37" fmla="*/ 186267 h 264584"/>
                <a:gd name="connsiteX38" fmla="*/ 336550 w 1267883"/>
                <a:gd name="connsiteY38" fmla="*/ 201084 h 264584"/>
                <a:gd name="connsiteX39" fmla="*/ 338666 w 1267883"/>
                <a:gd name="connsiteY39" fmla="*/ 209550 h 264584"/>
                <a:gd name="connsiteX40" fmla="*/ 340783 w 1267883"/>
                <a:gd name="connsiteY40" fmla="*/ 215900 h 264584"/>
                <a:gd name="connsiteX41" fmla="*/ 342900 w 1267883"/>
                <a:gd name="connsiteY41" fmla="*/ 226484 h 264584"/>
                <a:gd name="connsiteX42" fmla="*/ 349250 w 1267883"/>
                <a:gd name="connsiteY42" fmla="*/ 243417 h 264584"/>
                <a:gd name="connsiteX43" fmla="*/ 351366 w 1267883"/>
                <a:gd name="connsiteY43" fmla="*/ 249767 h 264584"/>
                <a:gd name="connsiteX44" fmla="*/ 359833 w 1267883"/>
                <a:gd name="connsiteY44" fmla="*/ 264584 h 264584"/>
                <a:gd name="connsiteX45" fmla="*/ 368300 w 1267883"/>
                <a:gd name="connsiteY45" fmla="*/ 260350 h 264584"/>
                <a:gd name="connsiteX46" fmla="*/ 374650 w 1267883"/>
                <a:gd name="connsiteY46" fmla="*/ 237067 h 264584"/>
                <a:gd name="connsiteX47" fmla="*/ 376766 w 1267883"/>
                <a:gd name="connsiteY47" fmla="*/ 228600 h 264584"/>
                <a:gd name="connsiteX48" fmla="*/ 378883 w 1267883"/>
                <a:gd name="connsiteY48" fmla="*/ 218017 h 264584"/>
                <a:gd name="connsiteX49" fmla="*/ 381000 w 1267883"/>
                <a:gd name="connsiteY49" fmla="*/ 203200 h 264584"/>
                <a:gd name="connsiteX50" fmla="*/ 383116 w 1267883"/>
                <a:gd name="connsiteY50" fmla="*/ 196850 h 264584"/>
                <a:gd name="connsiteX51" fmla="*/ 387350 w 1267883"/>
                <a:gd name="connsiteY51" fmla="*/ 179917 h 264584"/>
                <a:gd name="connsiteX52" fmla="*/ 389466 w 1267883"/>
                <a:gd name="connsiteY52" fmla="*/ 171450 h 264584"/>
                <a:gd name="connsiteX53" fmla="*/ 391583 w 1267883"/>
                <a:gd name="connsiteY53" fmla="*/ 165100 h 264584"/>
                <a:gd name="connsiteX54" fmla="*/ 395816 w 1267883"/>
                <a:gd name="connsiteY54" fmla="*/ 146050 h 264584"/>
                <a:gd name="connsiteX55" fmla="*/ 400050 w 1267883"/>
                <a:gd name="connsiteY55" fmla="*/ 137584 h 264584"/>
                <a:gd name="connsiteX56" fmla="*/ 402166 w 1267883"/>
                <a:gd name="connsiteY56" fmla="*/ 122767 h 264584"/>
                <a:gd name="connsiteX57" fmla="*/ 406400 w 1267883"/>
                <a:gd name="connsiteY57" fmla="*/ 107950 h 264584"/>
                <a:gd name="connsiteX58" fmla="*/ 408516 w 1267883"/>
                <a:gd name="connsiteY58" fmla="*/ 99484 h 264584"/>
                <a:gd name="connsiteX59" fmla="*/ 416983 w 1267883"/>
                <a:gd name="connsiteY59" fmla="*/ 86784 h 264584"/>
                <a:gd name="connsiteX60" fmla="*/ 419100 w 1267883"/>
                <a:gd name="connsiteY60" fmla="*/ 80434 h 264584"/>
                <a:gd name="connsiteX61" fmla="*/ 431800 w 1267883"/>
                <a:gd name="connsiteY61" fmla="*/ 63500 h 264584"/>
                <a:gd name="connsiteX62" fmla="*/ 436033 w 1267883"/>
                <a:gd name="connsiteY62" fmla="*/ 57150 h 264584"/>
                <a:gd name="connsiteX63" fmla="*/ 440266 w 1267883"/>
                <a:gd name="connsiteY63" fmla="*/ 42334 h 264584"/>
                <a:gd name="connsiteX64" fmla="*/ 457200 w 1267883"/>
                <a:gd name="connsiteY64" fmla="*/ 29634 h 264584"/>
                <a:gd name="connsiteX65" fmla="*/ 488950 w 1267883"/>
                <a:gd name="connsiteY65" fmla="*/ 33867 h 264584"/>
                <a:gd name="connsiteX66" fmla="*/ 497416 w 1267883"/>
                <a:gd name="connsiteY66" fmla="*/ 38100 h 264584"/>
                <a:gd name="connsiteX67" fmla="*/ 510116 w 1267883"/>
                <a:gd name="connsiteY67" fmla="*/ 42334 h 264584"/>
                <a:gd name="connsiteX68" fmla="*/ 518583 w 1267883"/>
                <a:gd name="connsiteY68" fmla="*/ 52917 h 264584"/>
                <a:gd name="connsiteX69" fmla="*/ 533400 w 1267883"/>
                <a:gd name="connsiteY69" fmla="*/ 65617 h 264584"/>
                <a:gd name="connsiteX70" fmla="*/ 546100 w 1267883"/>
                <a:gd name="connsiteY70" fmla="*/ 80434 h 264584"/>
                <a:gd name="connsiteX71" fmla="*/ 550333 w 1267883"/>
                <a:gd name="connsiteY71" fmla="*/ 86784 h 264584"/>
                <a:gd name="connsiteX72" fmla="*/ 563033 w 1267883"/>
                <a:gd name="connsiteY72" fmla="*/ 91017 h 264584"/>
                <a:gd name="connsiteX73" fmla="*/ 569383 w 1267883"/>
                <a:gd name="connsiteY73" fmla="*/ 93134 h 264584"/>
                <a:gd name="connsiteX74" fmla="*/ 605366 w 1267883"/>
                <a:gd name="connsiteY74" fmla="*/ 84667 h 264584"/>
                <a:gd name="connsiteX75" fmla="*/ 618066 w 1267883"/>
                <a:gd name="connsiteY75" fmla="*/ 80434 h 264584"/>
                <a:gd name="connsiteX76" fmla="*/ 635000 w 1267883"/>
                <a:gd name="connsiteY76" fmla="*/ 74084 h 264584"/>
                <a:gd name="connsiteX77" fmla="*/ 647700 w 1267883"/>
                <a:gd name="connsiteY77" fmla="*/ 69850 h 264584"/>
                <a:gd name="connsiteX78" fmla="*/ 664633 w 1267883"/>
                <a:gd name="connsiteY78" fmla="*/ 65617 h 264584"/>
                <a:gd name="connsiteX79" fmla="*/ 692150 w 1267883"/>
                <a:gd name="connsiteY79" fmla="*/ 67734 h 264584"/>
                <a:gd name="connsiteX80" fmla="*/ 706966 w 1267883"/>
                <a:gd name="connsiteY80" fmla="*/ 71967 h 264584"/>
                <a:gd name="connsiteX81" fmla="*/ 723900 w 1267883"/>
                <a:gd name="connsiteY81" fmla="*/ 80434 h 264584"/>
                <a:gd name="connsiteX82" fmla="*/ 730250 w 1267883"/>
                <a:gd name="connsiteY82" fmla="*/ 82550 h 264584"/>
                <a:gd name="connsiteX83" fmla="*/ 734483 w 1267883"/>
                <a:gd name="connsiteY83" fmla="*/ 88900 h 264584"/>
                <a:gd name="connsiteX84" fmla="*/ 740833 w 1267883"/>
                <a:gd name="connsiteY84" fmla="*/ 91017 h 264584"/>
                <a:gd name="connsiteX85" fmla="*/ 747183 w 1267883"/>
                <a:gd name="connsiteY85" fmla="*/ 95250 h 264584"/>
                <a:gd name="connsiteX86" fmla="*/ 753533 w 1267883"/>
                <a:gd name="connsiteY86" fmla="*/ 97367 h 264584"/>
                <a:gd name="connsiteX87" fmla="*/ 776816 w 1267883"/>
                <a:gd name="connsiteY87" fmla="*/ 105834 h 264584"/>
                <a:gd name="connsiteX88" fmla="*/ 787400 w 1267883"/>
                <a:gd name="connsiteY88" fmla="*/ 107950 h 264584"/>
                <a:gd name="connsiteX89" fmla="*/ 804333 w 1267883"/>
                <a:gd name="connsiteY89" fmla="*/ 112184 h 264584"/>
                <a:gd name="connsiteX90" fmla="*/ 842433 w 1267883"/>
                <a:gd name="connsiteY90" fmla="*/ 110067 h 264584"/>
                <a:gd name="connsiteX91" fmla="*/ 853016 w 1267883"/>
                <a:gd name="connsiteY91" fmla="*/ 105834 h 264584"/>
                <a:gd name="connsiteX92" fmla="*/ 863600 w 1267883"/>
                <a:gd name="connsiteY92" fmla="*/ 103717 h 264584"/>
                <a:gd name="connsiteX93" fmla="*/ 869950 w 1267883"/>
                <a:gd name="connsiteY93" fmla="*/ 101600 h 264584"/>
                <a:gd name="connsiteX94" fmla="*/ 878416 w 1267883"/>
                <a:gd name="connsiteY94" fmla="*/ 99484 h 264584"/>
                <a:gd name="connsiteX95" fmla="*/ 897466 w 1267883"/>
                <a:gd name="connsiteY95" fmla="*/ 101600 h 264584"/>
                <a:gd name="connsiteX96" fmla="*/ 903816 w 1267883"/>
                <a:gd name="connsiteY96" fmla="*/ 105834 h 264584"/>
                <a:gd name="connsiteX97" fmla="*/ 916516 w 1267883"/>
                <a:gd name="connsiteY97" fmla="*/ 112184 h 264584"/>
                <a:gd name="connsiteX98" fmla="*/ 920750 w 1267883"/>
                <a:gd name="connsiteY98" fmla="*/ 116417 h 264584"/>
                <a:gd name="connsiteX99" fmla="*/ 927100 w 1267883"/>
                <a:gd name="connsiteY99" fmla="*/ 118534 h 264584"/>
                <a:gd name="connsiteX100" fmla="*/ 933450 w 1267883"/>
                <a:gd name="connsiteY100" fmla="*/ 122767 h 264584"/>
                <a:gd name="connsiteX101" fmla="*/ 960966 w 1267883"/>
                <a:gd name="connsiteY101" fmla="*/ 118534 h 264584"/>
                <a:gd name="connsiteX102" fmla="*/ 980016 w 1267883"/>
                <a:gd name="connsiteY102" fmla="*/ 107950 h 264584"/>
                <a:gd name="connsiteX103" fmla="*/ 992716 w 1267883"/>
                <a:gd name="connsiteY103" fmla="*/ 99484 h 264584"/>
                <a:gd name="connsiteX104" fmla="*/ 999066 w 1267883"/>
                <a:gd name="connsiteY104" fmla="*/ 93134 h 264584"/>
                <a:gd name="connsiteX105" fmla="*/ 1011766 w 1267883"/>
                <a:gd name="connsiteY105" fmla="*/ 88900 h 264584"/>
                <a:gd name="connsiteX106" fmla="*/ 1020233 w 1267883"/>
                <a:gd name="connsiteY106" fmla="*/ 84667 h 264584"/>
                <a:gd name="connsiteX107" fmla="*/ 1030816 w 1267883"/>
                <a:gd name="connsiteY107" fmla="*/ 82550 h 264584"/>
                <a:gd name="connsiteX108" fmla="*/ 1037166 w 1267883"/>
                <a:gd name="connsiteY108" fmla="*/ 80434 h 264584"/>
                <a:gd name="connsiteX109" fmla="*/ 1056216 w 1267883"/>
                <a:gd name="connsiteY109" fmla="*/ 82550 h 264584"/>
                <a:gd name="connsiteX110" fmla="*/ 1073150 w 1267883"/>
                <a:gd name="connsiteY110" fmla="*/ 88900 h 264584"/>
                <a:gd name="connsiteX111" fmla="*/ 1083733 w 1267883"/>
                <a:gd name="connsiteY111" fmla="*/ 99484 h 264584"/>
                <a:gd name="connsiteX112" fmla="*/ 1096433 w 1267883"/>
                <a:gd name="connsiteY112" fmla="*/ 107950 h 264584"/>
                <a:gd name="connsiteX113" fmla="*/ 1104900 w 1267883"/>
                <a:gd name="connsiteY113" fmla="*/ 118534 h 264584"/>
                <a:gd name="connsiteX114" fmla="*/ 1117600 w 1267883"/>
                <a:gd name="connsiteY114" fmla="*/ 124884 h 264584"/>
                <a:gd name="connsiteX115" fmla="*/ 1126066 w 1267883"/>
                <a:gd name="connsiteY115" fmla="*/ 129117 h 264584"/>
                <a:gd name="connsiteX116" fmla="*/ 1138766 w 1267883"/>
                <a:gd name="connsiteY116" fmla="*/ 133350 h 264584"/>
                <a:gd name="connsiteX117" fmla="*/ 1166283 w 1267883"/>
                <a:gd name="connsiteY117" fmla="*/ 129117 h 264584"/>
                <a:gd name="connsiteX118" fmla="*/ 1172633 w 1267883"/>
                <a:gd name="connsiteY118" fmla="*/ 124884 h 264584"/>
                <a:gd name="connsiteX119" fmla="*/ 1185333 w 1267883"/>
                <a:gd name="connsiteY119" fmla="*/ 120650 h 264584"/>
                <a:gd name="connsiteX120" fmla="*/ 1198033 w 1267883"/>
                <a:gd name="connsiteY120" fmla="*/ 116417 h 264584"/>
                <a:gd name="connsiteX121" fmla="*/ 1204383 w 1267883"/>
                <a:gd name="connsiteY121" fmla="*/ 114300 h 264584"/>
                <a:gd name="connsiteX122" fmla="*/ 1234016 w 1267883"/>
                <a:gd name="connsiteY122" fmla="*/ 116417 h 264584"/>
                <a:gd name="connsiteX123" fmla="*/ 1263650 w 1267883"/>
                <a:gd name="connsiteY123" fmla="*/ 114300 h 264584"/>
                <a:gd name="connsiteX124" fmla="*/ 1267883 w 1267883"/>
                <a:gd name="connsiteY124" fmla="*/ 107950 h 264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1267883" h="264584">
                  <a:moveTo>
                    <a:pt x="0" y="78317"/>
                  </a:moveTo>
                  <a:cubicBezTo>
                    <a:pt x="3528" y="77611"/>
                    <a:pt x="7215" y="77463"/>
                    <a:pt x="10583" y="76200"/>
                  </a:cubicBezTo>
                  <a:cubicBezTo>
                    <a:pt x="12965" y="75307"/>
                    <a:pt x="14393" y="72101"/>
                    <a:pt x="16933" y="71967"/>
                  </a:cubicBezTo>
                  <a:lnTo>
                    <a:pt x="50800" y="74084"/>
                  </a:lnTo>
                  <a:cubicBezTo>
                    <a:pt x="52917" y="74789"/>
                    <a:pt x="54998" y="75613"/>
                    <a:pt x="57150" y="76200"/>
                  </a:cubicBezTo>
                  <a:cubicBezTo>
                    <a:pt x="62763" y="77731"/>
                    <a:pt x="68563" y="78595"/>
                    <a:pt x="74083" y="80434"/>
                  </a:cubicBezTo>
                  <a:cubicBezTo>
                    <a:pt x="81153" y="82790"/>
                    <a:pt x="80929" y="82895"/>
                    <a:pt x="88900" y="84667"/>
                  </a:cubicBezTo>
                  <a:cubicBezTo>
                    <a:pt x="92412" y="85448"/>
                    <a:pt x="95900" y="86458"/>
                    <a:pt x="99483" y="86784"/>
                  </a:cubicBezTo>
                  <a:cubicBezTo>
                    <a:pt x="111449" y="87872"/>
                    <a:pt x="123472" y="88195"/>
                    <a:pt x="135466" y="88900"/>
                  </a:cubicBezTo>
                  <a:cubicBezTo>
                    <a:pt x="158228" y="96489"/>
                    <a:pt x="143713" y="93431"/>
                    <a:pt x="179916" y="91017"/>
                  </a:cubicBezTo>
                  <a:cubicBezTo>
                    <a:pt x="182033" y="90311"/>
                    <a:pt x="184270" y="89898"/>
                    <a:pt x="186266" y="88900"/>
                  </a:cubicBezTo>
                  <a:cubicBezTo>
                    <a:pt x="191606" y="86230"/>
                    <a:pt x="192912" y="84371"/>
                    <a:pt x="196850" y="80434"/>
                  </a:cubicBezTo>
                  <a:cubicBezTo>
                    <a:pt x="200525" y="69407"/>
                    <a:pt x="196558" y="78152"/>
                    <a:pt x="203200" y="69850"/>
                  </a:cubicBezTo>
                  <a:cubicBezTo>
                    <a:pt x="204789" y="67864"/>
                    <a:pt x="205954" y="65570"/>
                    <a:pt x="207433" y="63500"/>
                  </a:cubicBezTo>
                  <a:cubicBezTo>
                    <a:pt x="209483" y="60629"/>
                    <a:pt x="211666" y="57856"/>
                    <a:pt x="213783" y="55034"/>
                  </a:cubicBezTo>
                  <a:cubicBezTo>
                    <a:pt x="219104" y="39073"/>
                    <a:pt x="211926" y="58747"/>
                    <a:pt x="220133" y="42334"/>
                  </a:cubicBezTo>
                  <a:cubicBezTo>
                    <a:pt x="225629" y="31343"/>
                    <a:pt x="218215" y="40020"/>
                    <a:pt x="226483" y="31750"/>
                  </a:cubicBezTo>
                  <a:cubicBezTo>
                    <a:pt x="231805" y="15786"/>
                    <a:pt x="224007" y="34847"/>
                    <a:pt x="234950" y="21167"/>
                  </a:cubicBezTo>
                  <a:cubicBezTo>
                    <a:pt x="236344" y="19425"/>
                    <a:pt x="235983" y="16767"/>
                    <a:pt x="237066" y="14817"/>
                  </a:cubicBezTo>
                  <a:cubicBezTo>
                    <a:pt x="244785" y="923"/>
                    <a:pt x="241577" y="3436"/>
                    <a:pt x="251883" y="0"/>
                  </a:cubicBezTo>
                  <a:cubicBezTo>
                    <a:pt x="253294" y="1411"/>
                    <a:pt x="255223" y="2449"/>
                    <a:pt x="256116" y="4234"/>
                  </a:cubicBezTo>
                  <a:cubicBezTo>
                    <a:pt x="258112" y="8225"/>
                    <a:pt x="258939" y="12701"/>
                    <a:pt x="260350" y="16934"/>
                  </a:cubicBezTo>
                  <a:cubicBezTo>
                    <a:pt x="261056" y="19051"/>
                    <a:pt x="261228" y="21428"/>
                    <a:pt x="262466" y="23284"/>
                  </a:cubicBezTo>
                  <a:lnTo>
                    <a:pt x="266700" y="29634"/>
                  </a:lnTo>
                  <a:cubicBezTo>
                    <a:pt x="273821" y="51004"/>
                    <a:pt x="262948" y="17835"/>
                    <a:pt x="270933" y="44450"/>
                  </a:cubicBezTo>
                  <a:cubicBezTo>
                    <a:pt x="272215" y="48724"/>
                    <a:pt x="273755" y="52917"/>
                    <a:pt x="275166" y="57150"/>
                  </a:cubicBezTo>
                  <a:cubicBezTo>
                    <a:pt x="275872" y="59267"/>
                    <a:pt x="276045" y="61644"/>
                    <a:pt x="277283" y="63500"/>
                  </a:cubicBezTo>
                  <a:lnTo>
                    <a:pt x="285750" y="76200"/>
                  </a:lnTo>
                  <a:cubicBezTo>
                    <a:pt x="292557" y="96626"/>
                    <a:pt x="281645" y="64880"/>
                    <a:pt x="292100" y="91017"/>
                  </a:cubicBezTo>
                  <a:cubicBezTo>
                    <a:pt x="293757" y="95160"/>
                    <a:pt x="294338" y="99726"/>
                    <a:pt x="296333" y="103717"/>
                  </a:cubicBezTo>
                  <a:cubicBezTo>
                    <a:pt x="310378" y="131811"/>
                    <a:pt x="293335" y="96723"/>
                    <a:pt x="302683" y="118534"/>
                  </a:cubicBezTo>
                  <a:cubicBezTo>
                    <a:pt x="303926" y="121434"/>
                    <a:pt x="305673" y="124100"/>
                    <a:pt x="306916" y="127000"/>
                  </a:cubicBezTo>
                  <a:cubicBezTo>
                    <a:pt x="307795" y="129051"/>
                    <a:pt x="308250" y="131261"/>
                    <a:pt x="309033" y="133350"/>
                  </a:cubicBezTo>
                  <a:cubicBezTo>
                    <a:pt x="311714" y="140498"/>
                    <a:pt x="313462" y="143563"/>
                    <a:pt x="315383" y="150284"/>
                  </a:cubicBezTo>
                  <a:cubicBezTo>
                    <a:pt x="316182" y="153081"/>
                    <a:pt x="316420" y="156049"/>
                    <a:pt x="317500" y="158750"/>
                  </a:cubicBezTo>
                  <a:cubicBezTo>
                    <a:pt x="319258" y="163144"/>
                    <a:pt x="321928" y="167125"/>
                    <a:pt x="323850" y="171450"/>
                  </a:cubicBezTo>
                  <a:cubicBezTo>
                    <a:pt x="324756" y="173489"/>
                    <a:pt x="325087" y="175749"/>
                    <a:pt x="325966" y="177800"/>
                  </a:cubicBezTo>
                  <a:cubicBezTo>
                    <a:pt x="327209" y="180700"/>
                    <a:pt x="328957" y="183367"/>
                    <a:pt x="330200" y="186267"/>
                  </a:cubicBezTo>
                  <a:cubicBezTo>
                    <a:pt x="339544" y="208069"/>
                    <a:pt x="322507" y="173000"/>
                    <a:pt x="336550" y="201084"/>
                  </a:cubicBezTo>
                  <a:cubicBezTo>
                    <a:pt x="337255" y="203906"/>
                    <a:pt x="337867" y="206753"/>
                    <a:pt x="338666" y="209550"/>
                  </a:cubicBezTo>
                  <a:cubicBezTo>
                    <a:pt x="339279" y="211695"/>
                    <a:pt x="340242" y="213735"/>
                    <a:pt x="340783" y="215900"/>
                  </a:cubicBezTo>
                  <a:cubicBezTo>
                    <a:pt x="341656" y="219390"/>
                    <a:pt x="342256" y="222944"/>
                    <a:pt x="342900" y="226484"/>
                  </a:cubicBezTo>
                  <a:cubicBezTo>
                    <a:pt x="345616" y="241425"/>
                    <a:pt x="341854" y="236023"/>
                    <a:pt x="349250" y="243417"/>
                  </a:cubicBezTo>
                  <a:cubicBezTo>
                    <a:pt x="349955" y="245534"/>
                    <a:pt x="350487" y="247716"/>
                    <a:pt x="351366" y="249767"/>
                  </a:cubicBezTo>
                  <a:cubicBezTo>
                    <a:pt x="354587" y="257283"/>
                    <a:pt x="355584" y="258209"/>
                    <a:pt x="359833" y="264584"/>
                  </a:cubicBezTo>
                  <a:cubicBezTo>
                    <a:pt x="362655" y="263173"/>
                    <a:pt x="366407" y="262874"/>
                    <a:pt x="368300" y="260350"/>
                  </a:cubicBezTo>
                  <a:cubicBezTo>
                    <a:pt x="371428" y="256179"/>
                    <a:pt x="373465" y="242398"/>
                    <a:pt x="374650" y="237067"/>
                  </a:cubicBezTo>
                  <a:cubicBezTo>
                    <a:pt x="375281" y="234227"/>
                    <a:pt x="376135" y="231440"/>
                    <a:pt x="376766" y="228600"/>
                  </a:cubicBezTo>
                  <a:cubicBezTo>
                    <a:pt x="377546" y="225088"/>
                    <a:pt x="378291" y="221566"/>
                    <a:pt x="378883" y="218017"/>
                  </a:cubicBezTo>
                  <a:cubicBezTo>
                    <a:pt x="379703" y="213096"/>
                    <a:pt x="380022" y="208092"/>
                    <a:pt x="381000" y="203200"/>
                  </a:cubicBezTo>
                  <a:cubicBezTo>
                    <a:pt x="381438" y="201012"/>
                    <a:pt x="382529" y="199002"/>
                    <a:pt x="383116" y="196850"/>
                  </a:cubicBezTo>
                  <a:cubicBezTo>
                    <a:pt x="384647" y="191237"/>
                    <a:pt x="385939" y="185561"/>
                    <a:pt x="387350" y="179917"/>
                  </a:cubicBezTo>
                  <a:cubicBezTo>
                    <a:pt x="388056" y="177095"/>
                    <a:pt x="388546" y="174210"/>
                    <a:pt x="389466" y="171450"/>
                  </a:cubicBezTo>
                  <a:cubicBezTo>
                    <a:pt x="390172" y="169333"/>
                    <a:pt x="391042" y="167265"/>
                    <a:pt x="391583" y="165100"/>
                  </a:cubicBezTo>
                  <a:cubicBezTo>
                    <a:pt x="392586" y="161090"/>
                    <a:pt x="394190" y="150385"/>
                    <a:pt x="395816" y="146050"/>
                  </a:cubicBezTo>
                  <a:cubicBezTo>
                    <a:pt x="396924" y="143096"/>
                    <a:pt x="398639" y="140406"/>
                    <a:pt x="400050" y="137584"/>
                  </a:cubicBezTo>
                  <a:cubicBezTo>
                    <a:pt x="400755" y="132645"/>
                    <a:pt x="401274" y="127676"/>
                    <a:pt x="402166" y="122767"/>
                  </a:cubicBezTo>
                  <a:cubicBezTo>
                    <a:pt x="403821" y="113666"/>
                    <a:pt x="404133" y="115886"/>
                    <a:pt x="406400" y="107950"/>
                  </a:cubicBezTo>
                  <a:cubicBezTo>
                    <a:pt x="407199" y="105153"/>
                    <a:pt x="407215" y="102086"/>
                    <a:pt x="408516" y="99484"/>
                  </a:cubicBezTo>
                  <a:cubicBezTo>
                    <a:pt x="410791" y="94933"/>
                    <a:pt x="415374" y="91611"/>
                    <a:pt x="416983" y="86784"/>
                  </a:cubicBezTo>
                  <a:cubicBezTo>
                    <a:pt x="417689" y="84667"/>
                    <a:pt x="418016" y="82384"/>
                    <a:pt x="419100" y="80434"/>
                  </a:cubicBezTo>
                  <a:cubicBezTo>
                    <a:pt x="432527" y="56264"/>
                    <a:pt x="422456" y="75180"/>
                    <a:pt x="431800" y="63500"/>
                  </a:cubicBezTo>
                  <a:cubicBezTo>
                    <a:pt x="433389" y="61514"/>
                    <a:pt x="434622" y="59267"/>
                    <a:pt x="436033" y="57150"/>
                  </a:cubicBezTo>
                  <a:cubicBezTo>
                    <a:pt x="436215" y="56421"/>
                    <a:pt x="439129" y="43850"/>
                    <a:pt x="440266" y="42334"/>
                  </a:cubicBezTo>
                  <a:cubicBezTo>
                    <a:pt x="448374" y="31523"/>
                    <a:pt x="447929" y="32723"/>
                    <a:pt x="457200" y="29634"/>
                  </a:cubicBezTo>
                  <a:cubicBezTo>
                    <a:pt x="462202" y="30134"/>
                    <a:pt x="481432" y="31361"/>
                    <a:pt x="488950" y="33867"/>
                  </a:cubicBezTo>
                  <a:cubicBezTo>
                    <a:pt x="491943" y="34865"/>
                    <a:pt x="494487" y="36928"/>
                    <a:pt x="497416" y="38100"/>
                  </a:cubicBezTo>
                  <a:cubicBezTo>
                    <a:pt x="501559" y="39757"/>
                    <a:pt x="510116" y="42334"/>
                    <a:pt x="510116" y="42334"/>
                  </a:cubicBezTo>
                  <a:cubicBezTo>
                    <a:pt x="524517" y="56731"/>
                    <a:pt x="502577" y="34243"/>
                    <a:pt x="518583" y="52917"/>
                  </a:cubicBezTo>
                  <a:cubicBezTo>
                    <a:pt x="525427" y="60902"/>
                    <a:pt x="525910" y="60624"/>
                    <a:pt x="533400" y="65617"/>
                  </a:cubicBezTo>
                  <a:cubicBezTo>
                    <a:pt x="543118" y="80195"/>
                    <a:pt x="530702" y="62469"/>
                    <a:pt x="546100" y="80434"/>
                  </a:cubicBezTo>
                  <a:cubicBezTo>
                    <a:pt x="547755" y="82365"/>
                    <a:pt x="548176" y="85436"/>
                    <a:pt x="550333" y="86784"/>
                  </a:cubicBezTo>
                  <a:cubicBezTo>
                    <a:pt x="554117" y="89149"/>
                    <a:pt x="558800" y="89606"/>
                    <a:pt x="563033" y="91017"/>
                  </a:cubicBezTo>
                  <a:lnTo>
                    <a:pt x="569383" y="93134"/>
                  </a:lnTo>
                  <a:cubicBezTo>
                    <a:pt x="581377" y="90312"/>
                    <a:pt x="593443" y="87777"/>
                    <a:pt x="605366" y="84667"/>
                  </a:cubicBezTo>
                  <a:cubicBezTo>
                    <a:pt x="609684" y="83541"/>
                    <a:pt x="618066" y="80434"/>
                    <a:pt x="618066" y="80434"/>
                  </a:cubicBezTo>
                  <a:cubicBezTo>
                    <a:pt x="629118" y="73065"/>
                    <a:pt x="619505" y="78310"/>
                    <a:pt x="635000" y="74084"/>
                  </a:cubicBezTo>
                  <a:cubicBezTo>
                    <a:pt x="639305" y="72910"/>
                    <a:pt x="643324" y="70725"/>
                    <a:pt x="647700" y="69850"/>
                  </a:cubicBezTo>
                  <a:cubicBezTo>
                    <a:pt x="660471" y="67297"/>
                    <a:pt x="654870" y="68872"/>
                    <a:pt x="664633" y="65617"/>
                  </a:cubicBezTo>
                  <a:cubicBezTo>
                    <a:pt x="673805" y="66323"/>
                    <a:pt x="683014" y="66659"/>
                    <a:pt x="692150" y="67734"/>
                  </a:cubicBezTo>
                  <a:cubicBezTo>
                    <a:pt x="694335" y="67991"/>
                    <a:pt x="704335" y="70771"/>
                    <a:pt x="706966" y="71967"/>
                  </a:cubicBezTo>
                  <a:cubicBezTo>
                    <a:pt x="712711" y="74579"/>
                    <a:pt x="717913" y="78439"/>
                    <a:pt x="723900" y="80434"/>
                  </a:cubicBezTo>
                  <a:lnTo>
                    <a:pt x="730250" y="82550"/>
                  </a:lnTo>
                  <a:cubicBezTo>
                    <a:pt x="731661" y="84667"/>
                    <a:pt x="732497" y="87311"/>
                    <a:pt x="734483" y="88900"/>
                  </a:cubicBezTo>
                  <a:cubicBezTo>
                    <a:pt x="736225" y="90294"/>
                    <a:pt x="738837" y="90019"/>
                    <a:pt x="740833" y="91017"/>
                  </a:cubicBezTo>
                  <a:cubicBezTo>
                    <a:pt x="743108" y="92155"/>
                    <a:pt x="744908" y="94112"/>
                    <a:pt x="747183" y="95250"/>
                  </a:cubicBezTo>
                  <a:cubicBezTo>
                    <a:pt x="749179" y="96248"/>
                    <a:pt x="751537" y="96369"/>
                    <a:pt x="753533" y="97367"/>
                  </a:cubicBezTo>
                  <a:cubicBezTo>
                    <a:pt x="773040" y="107121"/>
                    <a:pt x="754587" y="101793"/>
                    <a:pt x="776816" y="105834"/>
                  </a:cubicBezTo>
                  <a:cubicBezTo>
                    <a:pt x="780356" y="106478"/>
                    <a:pt x="783894" y="107141"/>
                    <a:pt x="787400" y="107950"/>
                  </a:cubicBezTo>
                  <a:cubicBezTo>
                    <a:pt x="793069" y="109258"/>
                    <a:pt x="804333" y="112184"/>
                    <a:pt x="804333" y="112184"/>
                  </a:cubicBezTo>
                  <a:cubicBezTo>
                    <a:pt x="817033" y="111478"/>
                    <a:pt x="829820" y="111712"/>
                    <a:pt x="842433" y="110067"/>
                  </a:cubicBezTo>
                  <a:cubicBezTo>
                    <a:pt x="846200" y="109576"/>
                    <a:pt x="849377" y="106926"/>
                    <a:pt x="853016" y="105834"/>
                  </a:cubicBezTo>
                  <a:cubicBezTo>
                    <a:pt x="856462" y="104800"/>
                    <a:pt x="860110" y="104590"/>
                    <a:pt x="863600" y="103717"/>
                  </a:cubicBezTo>
                  <a:cubicBezTo>
                    <a:pt x="865765" y="103176"/>
                    <a:pt x="867805" y="102213"/>
                    <a:pt x="869950" y="101600"/>
                  </a:cubicBezTo>
                  <a:cubicBezTo>
                    <a:pt x="872747" y="100801"/>
                    <a:pt x="875594" y="100189"/>
                    <a:pt x="878416" y="99484"/>
                  </a:cubicBezTo>
                  <a:cubicBezTo>
                    <a:pt x="884766" y="100189"/>
                    <a:pt x="891268" y="100050"/>
                    <a:pt x="897466" y="101600"/>
                  </a:cubicBezTo>
                  <a:cubicBezTo>
                    <a:pt x="899934" y="102217"/>
                    <a:pt x="901592" y="104598"/>
                    <a:pt x="903816" y="105834"/>
                  </a:cubicBezTo>
                  <a:cubicBezTo>
                    <a:pt x="907953" y="108133"/>
                    <a:pt x="912502" y="109676"/>
                    <a:pt x="916516" y="112184"/>
                  </a:cubicBezTo>
                  <a:cubicBezTo>
                    <a:pt x="918208" y="113242"/>
                    <a:pt x="919039" y="115390"/>
                    <a:pt x="920750" y="116417"/>
                  </a:cubicBezTo>
                  <a:cubicBezTo>
                    <a:pt x="922663" y="117565"/>
                    <a:pt x="925104" y="117536"/>
                    <a:pt x="927100" y="118534"/>
                  </a:cubicBezTo>
                  <a:cubicBezTo>
                    <a:pt x="929375" y="119672"/>
                    <a:pt x="931333" y="121356"/>
                    <a:pt x="933450" y="122767"/>
                  </a:cubicBezTo>
                  <a:cubicBezTo>
                    <a:pt x="936554" y="122457"/>
                    <a:pt x="954271" y="122253"/>
                    <a:pt x="960966" y="118534"/>
                  </a:cubicBezTo>
                  <a:cubicBezTo>
                    <a:pt x="982806" y="106401"/>
                    <a:pt x="965645" y="112741"/>
                    <a:pt x="980016" y="107950"/>
                  </a:cubicBezTo>
                  <a:cubicBezTo>
                    <a:pt x="991349" y="96620"/>
                    <a:pt x="974770" y="112303"/>
                    <a:pt x="992716" y="99484"/>
                  </a:cubicBezTo>
                  <a:cubicBezTo>
                    <a:pt x="995152" y="97744"/>
                    <a:pt x="996449" y="94588"/>
                    <a:pt x="999066" y="93134"/>
                  </a:cubicBezTo>
                  <a:cubicBezTo>
                    <a:pt x="1002967" y="90967"/>
                    <a:pt x="1007775" y="90895"/>
                    <a:pt x="1011766" y="88900"/>
                  </a:cubicBezTo>
                  <a:cubicBezTo>
                    <a:pt x="1014588" y="87489"/>
                    <a:pt x="1017240" y="85665"/>
                    <a:pt x="1020233" y="84667"/>
                  </a:cubicBezTo>
                  <a:cubicBezTo>
                    <a:pt x="1023646" y="83529"/>
                    <a:pt x="1027326" y="83422"/>
                    <a:pt x="1030816" y="82550"/>
                  </a:cubicBezTo>
                  <a:cubicBezTo>
                    <a:pt x="1032980" y="82009"/>
                    <a:pt x="1035049" y="81139"/>
                    <a:pt x="1037166" y="80434"/>
                  </a:cubicBezTo>
                  <a:cubicBezTo>
                    <a:pt x="1043516" y="81139"/>
                    <a:pt x="1049891" y="81647"/>
                    <a:pt x="1056216" y="82550"/>
                  </a:cubicBezTo>
                  <a:cubicBezTo>
                    <a:pt x="1064511" y="83735"/>
                    <a:pt x="1067188" y="83683"/>
                    <a:pt x="1073150" y="88900"/>
                  </a:cubicBezTo>
                  <a:cubicBezTo>
                    <a:pt x="1076905" y="92185"/>
                    <a:pt x="1079582" y="96717"/>
                    <a:pt x="1083733" y="99484"/>
                  </a:cubicBezTo>
                  <a:lnTo>
                    <a:pt x="1096433" y="107950"/>
                  </a:lnTo>
                  <a:cubicBezTo>
                    <a:pt x="1099576" y="112666"/>
                    <a:pt x="1100591" y="115087"/>
                    <a:pt x="1104900" y="118534"/>
                  </a:cubicBezTo>
                  <a:cubicBezTo>
                    <a:pt x="1112721" y="124790"/>
                    <a:pt x="1109175" y="121273"/>
                    <a:pt x="1117600" y="124884"/>
                  </a:cubicBezTo>
                  <a:cubicBezTo>
                    <a:pt x="1120500" y="126127"/>
                    <a:pt x="1123137" y="127945"/>
                    <a:pt x="1126066" y="129117"/>
                  </a:cubicBezTo>
                  <a:cubicBezTo>
                    <a:pt x="1130209" y="130774"/>
                    <a:pt x="1138766" y="133350"/>
                    <a:pt x="1138766" y="133350"/>
                  </a:cubicBezTo>
                  <a:cubicBezTo>
                    <a:pt x="1142596" y="132925"/>
                    <a:pt x="1159864" y="131868"/>
                    <a:pt x="1166283" y="129117"/>
                  </a:cubicBezTo>
                  <a:cubicBezTo>
                    <a:pt x="1168621" y="128115"/>
                    <a:pt x="1170308" y="125917"/>
                    <a:pt x="1172633" y="124884"/>
                  </a:cubicBezTo>
                  <a:cubicBezTo>
                    <a:pt x="1176711" y="123072"/>
                    <a:pt x="1181100" y="122061"/>
                    <a:pt x="1185333" y="120650"/>
                  </a:cubicBezTo>
                  <a:lnTo>
                    <a:pt x="1198033" y="116417"/>
                  </a:lnTo>
                  <a:lnTo>
                    <a:pt x="1204383" y="114300"/>
                  </a:lnTo>
                  <a:cubicBezTo>
                    <a:pt x="1214261" y="115006"/>
                    <a:pt x="1224113" y="116417"/>
                    <a:pt x="1234016" y="116417"/>
                  </a:cubicBezTo>
                  <a:cubicBezTo>
                    <a:pt x="1243919" y="116417"/>
                    <a:pt x="1254043" y="116702"/>
                    <a:pt x="1263650" y="114300"/>
                  </a:cubicBezTo>
                  <a:cubicBezTo>
                    <a:pt x="1266118" y="113683"/>
                    <a:pt x="1267883" y="107950"/>
                    <a:pt x="1267883" y="107950"/>
                  </a:cubicBezTo>
                </a:path>
              </a:pathLst>
            </a:custGeom>
            <a:noFill/>
            <a:ln w="28575">
              <a:solidFill>
                <a:srgbClr val="87CB3D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Freeform 194"/>
            <p:cNvSpPr/>
            <p:nvPr/>
          </p:nvSpPr>
          <p:spPr>
            <a:xfrm>
              <a:off x="6696033" y="4960016"/>
              <a:ext cx="1287744" cy="179394"/>
            </a:xfrm>
            <a:custGeom>
              <a:avLst/>
              <a:gdLst>
                <a:gd name="connsiteX0" fmla="*/ 0 w 1287744"/>
                <a:gd name="connsiteY0" fmla="*/ 87313 h 179394"/>
                <a:gd name="connsiteX1" fmla="*/ 119062 w 1287744"/>
                <a:gd name="connsiteY1" fmla="*/ 34925 h 179394"/>
                <a:gd name="connsiteX2" fmla="*/ 123825 w 1287744"/>
                <a:gd name="connsiteY2" fmla="*/ 31750 h 179394"/>
                <a:gd name="connsiteX3" fmla="*/ 136525 w 1287744"/>
                <a:gd name="connsiteY3" fmla="*/ 22225 h 179394"/>
                <a:gd name="connsiteX4" fmla="*/ 149225 w 1287744"/>
                <a:gd name="connsiteY4" fmla="*/ 7938 h 179394"/>
                <a:gd name="connsiteX5" fmla="*/ 153987 w 1287744"/>
                <a:gd name="connsiteY5" fmla="*/ 6350 h 179394"/>
                <a:gd name="connsiteX6" fmla="*/ 158750 w 1287744"/>
                <a:gd name="connsiteY6" fmla="*/ 3175 h 179394"/>
                <a:gd name="connsiteX7" fmla="*/ 166687 w 1287744"/>
                <a:gd name="connsiteY7" fmla="*/ 1588 h 179394"/>
                <a:gd name="connsiteX8" fmla="*/ 171450 w 1287744"/>
                <a:gd name="connsiteY8" fmla="*/ 0 h 179394"/>
                <a:gd name="connsiteX9" fmla="*/ 180975 w 1287744"/>
                <a:gd name="connsiteY9" fmla="*/ 1588 h 179394"/>
                <a:gd name="connsiteX10" fmla="*/ 184150 w 1287744"/>
                <a:gd name="connsiteY10" fmla="*/ 11113 h 179394"/>
                <a:gd name="connsiteX11" fmla="*/ 187325 w 1287744"/>
                <a:gd name="connsiteY11" fmla="*/ 19050 h 179394"/>
                <a:gd name="connsiteX12" fmla="*/ 190500 w 1287744"/>
                <a:gd name="connsiteY12" fmla="*/ 33338 h 179394"/>
                <a:gd name="connsiteX13" fmla="*/ 193675 w 1287744"/>
                <a:gd name="connsiteY13" fmla="*/ 39688 h 179394"/>
                <a:gd name="connsiteX14" fmla="*/ 198437 w 1287744"/>
                <a:gd name="connsiteY14" fmla="*/ 53975 h 179394"/>
                <a:gd name="connsiteX15" fmla="*/ 201612 w 1287744"/>
                <a:gd name="connsiteY15" fmla="*/ 63500 h 179394"/>
                <a:gd name="connsiteX16" fmla="*/ 203200 w 1287744"/>
                <a:gd name="connsiteY16" fmla="*/ 71438 h 179394"/>
                <a:gd name="connsiteX17" fmla="*/ 204787 w 1287744"/>
                <a:gd name="connsiteY17" fmla="*/ 85725 h 179394"/>
                <a:gd name="connsiteX18" fmla="*/ 206375 w 1287744"/>
                <a:gd name="connsiteY18" fmla="*/ 90488 h 179394"/>
                <a:gd name="connsiteX19" fmla="*/ 211137 w 1287744"/>
                <a:gd name="connsiteY19" fmla="*/ 103188 h 179394"/>
                <a:gd name="connsiteX20" fmla="*/ 212725 w 1287744"/>
                <a:gd name="connsiteY20" fmla="*/ 107950 h 179394"/>
                <a:gd name="connsiteX21" fmla="*/ 219075 w 1287744"/>
                <a:gd name="connsiteY21" fmla="*/ 117475 h 179394"/>
                <a:gd name="connsiteX22" fmla="*/ 223837 w 1287744"/>
                <a:gd name="connsiteY22" fmla="*/ 127000 h 179394"/>
                <a:gd name="connsiteX23" fmla="*/ 227012 w 1287744"/>
                <a:gd name="connsiteY23" fmla="*/ 138113 h 179394"/>
                <a:gd name="connsiteX24" fmla="*/ 236537 w 1287744"/>
                <a:gd name="connsiteY24" fmla="*/ 153988 h 179394"/>
                <a:gd name="connsiteX25" fmla="*/ 239712 w 1287744"/>
                <a:gd name="connsiteY25" fmla="*/ 158750 h 179394"/>
                <a:gd name="connsiteX26" fmla="*/ 244475 w 1287744"/>
                <a:gd name="connsiteY26" fmla="*/ 161925 h 179394"/>
                <a:gd name="connsiteX27" fmla="*/ 247650 w 1287744"/>
                <a:gd name="connsiteY27" fmla="*/ 166688 h 179394"/>
                <a:gd name="connsiteX28" fmla="*/ 257175 w 1287744"/>
                <a:gd name="connsiteY28" fmla="*/ 173038 h 179394"/>
                <a:gd name="connsiteX29" fmla="*/ 260350 w 1287744"/>
                <a:gd name="connsiteY29" fmla="*/ 177800 h 179394"/>
                <a:gd name="connsiteX30" fmla="*/ 274637 w 1287744"/>
                <a:gd name="connsiteY30" fmla="*/ 176213 h 179394"/>
                <a:gd name="connsiteX31" fmla="*/ 279400 w 1287744"/>
                <a:gd name="connsiteY31" fmla="*/ 171450 h 179394"/>
                <a:gd name="connsiteX32" fmla="*/ 284162 w 1287744"/>
                <a:gd name="connsiteY32" fmla="*/ 168275 h 179394"/>
                <a:gd name="connsiteX33" fmla="*/ 285750 w 1287744"/>
                <a:gd name="connsiteY33" fmla="*/ 163513 h 179394"/>
                <a:gd name="connsiteX34" fmla="*/ 290512 w 1287744"/>
                <a:gd name="connsiteY34" fmla="*/ 160338 h 179394"/>
                <a:gd name="connsiteX35" fmla="*/ 300037 w 1287744"/>
                <a:gd name="connsiteY35" fmla="*/ 150813 h 179394"/>
                <a:gd name="connsiteX36" fmla="*/ 304800 w 1287744"/>
                <a:gd name="connsiteY36" fmla="*/ 141288 h 179394"/>
                <a:gd name="connsiteX37" fmla="*/ 309562 w 1287744"/>
                <a:gd name="connsiteY37" fmla="*/ 136525 h 179394"/>
                <a:gd name="connsiteX38" fmla="*/ 314325 w 1287744"/>
                <a:gd name="connsiteY38" fmla="*/ 127000 h 179394"/>
                <a:gd name="connsiteX39" fmla="*/ 319087 w 1287744"/>
                <a:gd name="connsiteY39" fmla="*/ 123825 h 179394"/>
                <a:gd name="connsiteX40" fmla="*/ 330200 w 1287744"/>
                <a:gd name="connsiteY40" fmla="*/ 127000 h 179394"/>
                <a:gd name="connsiteX41" fmla="*/ 336550 w 1287744"/>
                <a:gd name="connsiteY41" fmla="*/ 131763 h 179394"/>
                <a:gd name="connsiteX42" fmla="*/ 342900 w 1287744"/>
                <a:gd name="connsiteY42" fmla="*/ 134938 h 179394"/>
                <a:gd name="connsiteX43" fmla="*/ 360362 w 1287744"/>
                <a:gd name="connsiteY43" fmla="*/ 150813 h 179394"/>
                <a:gd name="connsiteX44" fmla="*/ 365125 w 1287744"/>
                <a:gd name="connsiteY44" fmla="*/ 155575 h 179394"/>
                <a:gd name="connsiteX45" fmla="*/ 374650 w 1287744"/>
                <a:gd name="connsiteY45" fmla="*/ 161925 h 179394"/>
                <a:gd name="connsiteX46" fmla="*/ 388937 w 1287744"/>
                <a:gd name="connsiteY46" fmla="*/ 158750 h 179394"/>
                <a:gd name="connsiteX47" fmla="*/ 395287 w 1287744"/>
                <a:gd name="connsiteY47" fmla="*/ 153988 h 179394"/>
                <a:gd name="connsiteX48" fmla="*/ 412750 w 1287744"/>
                <a:gd name="connsiteY48" fmla="*/ 141288 h 179394"/>
                <a:gd name="connsiteX49" fmla="*/ 423862 w 1287744"/>
                <a:gd name="connsiteY49" fmla="*/ 128588 h 179394"/>
                <a:gd name="connsiteX50" fmla="*/ 425450 w 1287744"/>
                <a:gd name="connsiteY50" fmla="*/ 123825 h 179394"/>
                <a:gd name="connsiteX51" fmla="*/ 434975 w 1287744"/>
                <a:gd name="connsiteY51" fmla="*/ 117475 h 179394"/>
                <a:gd name="connsiteX52" fmla="*/ 444500 w 1287744"/>
                <a:gd name="connsiteY52" fmla="*/ 109538 h 179394"/>
                <a:gd name="connsiteX53" fmla="*/ 454025 w 1287744"/>
                <a:gd name="connsiteY53" fmla="*/ 106363 h 179394"/>
                <a:gd name="connsiteX54" fmla="*/ 474662 w 1287744"/>
                <a:gd name="connsiteY54" fmla="*/ 100013 h 179394"/>
                <a:gd name="connsiteX55" fmla="*/ 485775 w 1287744"/>
                <a:gd name="connsiteY55" fmla="*/ 96838 h 179394"/>
                <a:gd name="connsiteX56" fmla="*/ 490537 w 1287744"/>
                <a:gd name="connsiteY56" fmla="*/ 95250 h 179394"/>
                <a:gd name="connsiteX57" fmla="*/ 515937 w 1287744"/>
                <a:gd name="connsiteY57" fmla="*/ 96838 h 179394"/>
                <a:gd name="connsiteX58" fmla="*/ 527050 w 1287744"/>
                <a:gd name="connsiteY58" fmla="*/ 103188 h 179394"/>
                <a:gd name="connsiteX59" fmla="*/ 538162 w 1287744"/>
                <a:gd name="connsiteY59" fmla="*/ 107950 h 179394"/>
                <a:gd name="connsiteX60" fmla="*/ 542925 w 1287744"/>
                <a:gd name="connsiteY60" fmla="*/ 111125 h 179394"/>
                <a:gd name="connsiteX61" fmla="*/ 561975 w 1287744"/>
                <a:gd name="connsiteY61" fmla="*/ 119063 h 179394"/>
                <a:gd name="connsiteX62" fmla="*/ 587375 w 1287744"/>
                <a:gd name="connsiteY62" fmla="*/ 117475 h 179394"/>
                <a:gd name="connsiteX63" fmla="*/ 592137 w 1287744"/>
                <a:gd name="connsiteY63" fmla="*/ 115888 h 179394"/>
                <a:gd name="connsiteX64" fmla="*/ 619125 w 1287744"/>
                <a:gd name="connsiteY64" fmla="*/ 103188 h 179394"/>
                <a:gd name="connsiteX65" fmla="*/ 630237 w 1287744"/>
                <a:gd name="connsiteY65" fmla="*/ 92075 h 179394"/>
                <a:gd name="connsiteX66" fmla="*/ 638175 w 1287744"/>
                <a:gd name="connsiteY66" fmla="*/ 82550 h 179394"/>
                <a:gd name="connsiteX67" fmla="*/ 644525 w 1287744"/>
                <a:gd name="connsiteY67" fmla="*/ 74613 h 179394"/>
                <a:gd name="connsiteX68" fmla="*/ 650875 w 1287744"/>
                <a:gd name="connsiteY68" fmla="*/ 68263 h 179394"/>
                <a:gd name="connsiteX69" fmla="*/ 663575 w 1287744"/>
                <a:gd name="connsiteY69" fmla="*/ 58738 h 179394"/>
                <a:gd name="connsiteX70" fmla="*/ 676275 w 1287744"/>
                <a:gd name="connsiteY70" fmla="*/ 49213 h 179394"/>
                <a:gd name="connsiteX71" fmla="*/ 687387 w 1287744"/>
                <a:gd name="connsiteY71" fmla="*/ 44450 h 179394"/>
                <a:gd name="connsiteX72" fmla="*/ 692150 w 1287744"/>
                <a:gd name="connsiteY72" fmla="*/ 41275 h 179394"/>
                <a:gd name="connsiteX73" fmla="*/ 698500 w 1287744"/>
                <a:gd name="connsiteY73" fmla="*/ 39688 h 179394"/>
                <a:gd name="connsiteX74" fmla="*/ 714375 w 1287744"/>
                <a:gd name="connsiteY74" fmla="*/ 34925 h 179394"/>
                <a:gd name="connsiteX75" fmla="*/ 725487 w 1287744"/>
                <a:gd name="connsiteY75" fmla="*/ 33338 h 179394"/>
                <a:gd name="connsiteX76" fmla="*/ 747712 w 1287744"/>
                <a:gd name="connsiteY76" fmla="*/ 36513 h 179394"/>
                <a:gd name="connsiteX77" fmla="*/ 766762 w 1287744"/>
                <a:gd name="connsiteY77" fmla="*/ 42863 h 179394"/>
                <a:gd name="connsiteX78" fmla="*/ 784225 w 1287744"/>
                <a:gd name="connsiteY78" fmla="*/ 50800 h 179394"/>
                <a:gd name="connsiteX79" fmla="*/ 790575 w 1287744"/>
                <a:gd name="connsiteY79" fmla="*/ 55563 h 179394"/>
                <a:gd name="connsiteX80" fmla="*/ 796925 w 1287744"/>
                <a:gd name="connsiteY80" fmla="*/ 58738 h 179394"/>
                <a:gd name="connsiteX81" fmla="*/ 798512 w 1287744"/>
                <a:gd name="connsiteY81" fmla="*/ 63500 h 179394"/>
                <a:gd name="connsiteX82" fmla="*/ 803275 w 1287744"/>
                <a:gd name="connsiteY82" fmla="*/ 66675 h 179394"/>
                <a:gd name="connsiteX83" fmla="*/ 808037 w 1287744"/>
                <a:gd name="connsiteY83" fmla="*/ 71438 h 179394"/>
                <a:gd name="connsiteX84" fmla="*/ 828675 w 1287744"/>
                <a:gd name="connsiteY84" fmla="*/ 85725 h 179394"/>
                <a:gd name="connsiteX85" fmla="*/ 833437 w 1287744"/>
                <a:gd name="connsiteY85" fmla="*/ 88900 h 179394"/>
                <a:gd name="connsiteX86" fmla="*/ 838200 w 1287744"/>
                <a:gd name="connsiteY86" fmla="*/ 90488 h 179394"/>
                <a:gd name="connsiteX87" fmla="*/ 842962 w 1287744"/>
                <a:gd name="connsiteY87" fmla="*/ 93663 h 179394"/>
                <a:gd name="connsiteX88" fmla="*/ 866775 w 1287744"/>
                <a:gd name="connsiteY88" fmla="*/ 96838 h 179394"/>
                <a:gd name="connsiteX89" fmla="*/ 914400 w 1287744"/>
                <a:gd name="connsiteY89" fmla="*/ 95250 h 179394"/>
                <a:gd name="connsiteX90" fmla="*/ 922337 w 1287744"/>
                <a:gd name="connsiteY90" fmla="*/ 93663 h 179394"/>
                <a:gd name="connsiteX91" fmla="*/ 927100 w 1287744"/>
                <a:gd name="connsiteY91" fmla="*/ 90488 h 179394"/>
                <a:gd name="connsiteX92" fmla="*/ 939800 w 1287744"/>
                <a:gd name="connsiteY92" fmla="*/ 85725 h 179394"/>
                <a:gd name="connsiteX93" fmla="*/ 944562 w 1287744"/>
                <a:gd name="connsiteY93" fmla="*/ 82550 h 179394"/>
                <a:gd name="connsiteX94" fmla="*/ 960437 w 1287744"/>
                <a:gd name="connsiteY94" fmla="*/ 79375 h 179394"/>
                <a:gd name="connsiteX95" fmla="*/ 977900 w 1287744"/>
                <a:gd name="connsiteY95" fmla="*/ 74613 h 179394"/>
                <a:gd name="connsiteX96" fmla="*/ 996950 w 1287744"/>
                <a:gd name="connsiteY96" fmla="*/ 68263 h 179394"/>
                <a:gd name="connsiteX97" fmla="*/ 1004887 w 1287744"/>
                <a:gd name="connsiteY97" fmla="*/ 63500 h 179394"/>
                <a:gd name="connsiteX98" fmla="*/ 1017587 w 1287744"/>
                <a:gd name="connsiteY98" fmla="*/ 60325 h 179394"/>
                <a:gd name="connsiteX99" fmla="*/ 1022350 w 1287744"/>
                <a:gd name="connsiteY99" fmla="*/ 57150 h 179394"/>
                <a:gd name="connsiteX100" fmla="*/ 1038225 w 1287744"/>
                <a:gd name="connsiteY100" fmla="*/ 52388 h 179394"/>
                <a:gd name="connsiteX101" fmla="*/ 1042987 w 1287744"/>
                <a:gd name="connsiteY101" fmla="*/ 49213 h 179394"/>
                <a:gd name="connsiteX102" fmla="*/ 1079500 w 1287744"/>
                <a:gd name="connsiteY102" fmla="*/ 50800 h 179394"/>
                <a:gd name="connsiteX103" fmla="*/ 1095375 w 1287744"/>
                <a:gd name="connsiteY103" fmla="*/ 60325 h 179394"/>
                <a:gd name="connsiteX104" fmla="*/ 1109662 w 1287744"/>
                <a:gd name="connsiteY104" fmla="*/ 69850 h 179394"/>
                <a:gd name="connsiteX105" fmla="*/ 1112837 w 1287744"/>
                <a:gd name="connsiteY105" fmla="*/ 74613 h 179394"/>
                <a:gd name="connsiteX106" fmla="*/ 1122362 w 1287744"/>
                <a:gd name="connsiteY106" fmla="*/ 80963 h 179394"/>
                <a:gd name="connsiteX107" fmla="*/ 1136650 w 1287744"/>
                <a:gd name="connsiteY107" fmla="*/ 96838 h 179394"/>
                <a:gd name="connsiteX108" fmla="*/ 1141412 w 1287744"/>
                <a:gd name="connsiteY108" fmla="*/ 101600 h 179394"/>
                <a:gd name="connsiteX109" fmla="*/ 1146175 w 1287744"/>
                <a:gd name="connsiteY109" fmla="*/ 104775 h 179394"/>
                <a:gd name="connsiteX110" fmla="*/ 1152525 w 1287744"/>
                <a:gd name="connsiteY110" fmla="*/ 109538 h 179394"/>
                <a:gd name="connsiteX111" fmla="*/ 1158875 w 1287744"/>
                <a:gd name="connsiteY111" fmla="*/ 111125 h 179394"/>
                <a:gd name="connsiteX112" fmla="*/ 1163637 w 1287744"/>
                <a:gd name="connsiteY112" fmla="*/ 114300 h 179394"/>
                <a:gd name="connsiteX113" fmla="*/ 1179512 w 1287744"/>
                <a:gd name="connsiteY113" fmla="*/ 119063 h 179394"/>
                <a:gd name="connsiteX114" fmla="*/ 1184275 w 1287744"/>
                <a:gd name="connsiteY114" fmla="*/ 120650 h 179394"/>
                <a:gd name="connsiteX115" fmla="*/ 1216025 w 1287744"/>
                <a:gd name="connsiteY115" fmla="*/ 115888 h 179394"/>
                <a:gd name="connsiteX116" fmla="*/ 1227137 w 1287744"/>
                <a:gd name="connsiteY116" fmla="*/ 112713 h 179394"/>
                <a:gd name="connsiteX117" fmla="*/ 1236662 w 1287744"/>
                <a:gd name="connsiteY117" fmla="*/ 109538 h 179394"/>
                <a:gd name="connsiteX118" fmla="*/ 1246187 w 1287744"/>
                <a:gd name="connsiteY118" fmla="*/ 103188 h 179394"/>
                <a:gd name="connsiteX119" fmla="*/ 1250950 w 1287744"/>
                <a:gd name="connsiteY119" fmla="*/ 100013 h 179394"/>
                <a:gd name="connsiteX120" fmla="*/ 1262062 w 1287744"/>
                <a:gd name="connsiteY120" fmla="*/ 95250 h 179394"/>
                <a:gd name="connsiteX121" fmla="*/ 1273175 w 1287744"/>
                <a:gd name="connsiteY121" fmla="*/ 87313 h 179394"/>
                <a:gd name="connsiteX122" fmla="*/ 1277937 w 1287744"/>
                <a:gd name="connsiteY122" fmla="*/ 84138 h 179394"/>
                <a:gd name="connsiteX123" fmla="*/ 1287462 w 1287744"/>
                <a:gd name="connsiteY123" fmla="*/ 79375 h 179394"/>
                <a:gd name="connsiteX124" fmla="*/ 1287462 w 1287744"/>
                <a:gd name="connsiteY124" fmla="*/ 76200 h 17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1287744" h="179394">
                  <a:moveTo>
                    <a:pt x="0" y="87313"/>
                  </a:moveTo>
                  <a:lnTo>
                    <a:pt x="119062" y="34925"/>
                  </a:lnTo>
                  <a:cubicBezTo>
                    <a:pt x="120803" y="34144"/>
                    <a:pt x="122299" y="32895"/>
                    <a:pt x="123825" y="31750"/>
                  </a:cubicBezTo>
                  <a:cubicBezTo>
                    <a:pt x="138909" y="20437"/>
                    <a:pt x="125757" y="29403"/>
                    <a:pt x="136525" y="22225"/>
                  </a:cubicBezTo>
                  <a:cubicBezTo>
                    <a:pt x="139551" y="17687"/>
                    <a:pt x="144565" y="9492"/>
                    <a:pt x="149225" y="7938"/>
                  </a:cubicBezTo>
                  <a:cubicBezTo>
                    <a:pt x="150812" y="7409"/>
                    <a:pt x="152490" y="7098"/>
                    <a:pt x="153987" y="6350"/>
                  </a:cubicBezTo>
                  <a:cubicBezTo>
                    <a:pt x="155694" y="5497"/>
                    <a:pt x="156963" y="3845"/>
                    <a:pt x="158750" y="3175"/>
                  </a:cubicBezTo>
                  <a:cubicBezTo>
                    <a:pt x="161276" y="2228"/>
                    <a:pt x="164070" y="2242"/>
                    <a:pt x="166687" y="1588"/>
                  </a:cubicBezTo>
                  <a:cubicBezTo>
                    <a:pt x="168311" y="1182"/>
                    <a:pt x="169862" y="529"/>
                    <a:pt x="171450" y="0"/>
                  </a:cubicBezTo>
                  <a:cubicBezTo>
                    <a:pt x="174625" y="529"/>
                    <a:pt x="178553" y="-532"/>
                    <a:pt x="180975" y="1588"/>
                  </a:cubicBezTo>
                  <a:cubicBezTo>
                    <a:pt x="183494" y="3792"/>
                    <a:pt x="182907" y="8006"/>
                    <a:pt x="184150" y="11113"/>
                  </a:cubicBezTo>
                  <a:lnTo>
                    <a:pt x="187325" y="19050"/>
                  </a:lnTo>
                  <a:cubicBezTo>
                    <a:pt x="187757" y="21213"/>
                    <a:pt x="189537" y="30770"/>
                    <a:pt x="190500" y="33338"/>
                  </a:cubicBezTo>
                  <a:cubicBezTo>
                    <a:pt x="191331" y="35554"/>
                    <a:pt x="192796" y="37491"/>
                    <a:pt x="193675" y="39688"/>
                  </a:cubicBezTo>
                  <a:cubicBezTo>
                    <a:pt x="193682" y="39705"/>
                    <a:pt x="197640" y="51585"/>
                    <a:pt x="198437" y="53975"/>
                  </a:cubicBezTo>
                  <a:lnTo>
                    <a:pt x="201612" y="63500"/>
                  </a:lnTo>
                  <a:cubicBezTo>
                    <a:pt x="202141" y="66146"/>
                    <a:pt x="202818" y="68767"/>
                    <a:pt x="203200" y="71438"/>
                  </a:cubicBezTo>
                  <a:cubicBezTo>
                    <a:pt x="203878" y="76181"/>
                    <a:pt x="203999" y="80999"/>
                    <a:pt x="204787" y="85725"/>
                  </a:cubicBezTo>
                  <a:cubicBezTo>
                    <a:pt x="205062" y="87376"/>
                    <a:pt x="205915" y="88879"/>
                    <a:pt x="206375" y="90488"/>
                  </a:cubicBezTo>
                  <a:cubicBezTo>
                    <a:pt x="210555" y="105119"/>
                    <a:pt x="204796" y="88394"/>
                    <a:pt x="211137" y="103188"/>
                  </a:cubicBezTo>
                  <a:cubicBezTo>
                    <a:pt x="211796" y="104726"/>
                    <a:pt x="211912" y="106487"/>
                    <a:pt x="212725" y="107950"/>
                  </a:cubicBezTo>
                  <a:cubicBezTo>
                    <a:pt x="214578" y="111286"/>
                    <a:pt x="219075" y="117475"/>
                    <a:pt x="219075" y="117475"/>
                  </a:cubicBezTo>
                  <a:cubicBezTo>
                    <a:pt x="223062" y="129441"/>
                    <a:pt x="217685" y="114698"/>
                    <a:pt x="223837" y="127000"/>
                  </a:cubicBezTo>
                  <a:cubicBezTo>
                    <a:pt x="225759" y="130844"/>
                    <a:pt x="225483" y="134036"/>
                    <a:pt x="227012" y="138113"/>
                  </a:cubicBezTo>
                  <a:cubicBezTo>
                    <a:pt x="229103" y="143691"/>
                    <a:pt x="233373" y="149242"/>
                    <a:pt x="236537" y="153988"/>
                  </a:cubicBezTo>
                  <a:cubicBezTo>
                    <a:pt x="237595" y="155575"/>
                    <a:pt x="238125" y="157692"/>
                    <a:pt x="239712" y="158750"/>
                  </a:cubicBezTo>
                  <a:lnTo>
                    <a:pt x="244475" y="161925"/>
                  </a:lnTo>
                  <a:cubicBezTo>
                    <a:pt x="245533" y="163513"/>
                    <a:pt x="246214" y="165431"/>
                    <a:pt x="247650" y="166688"/>
                  </a:cubicBezTo>
                  <a:cubicBezTo>
                    <a:pt x="250522" y="169201"/>
                    <a:pt x="257175" y="173038"/>
                    <a:pt x="257175" y="173038"/>
                  </a:cubicBezTo>
                  <a:cubicBezTo>
                    <a:pt x="258233" y="174625"/>
                    <a:pt x="258860" y="176608"/>
                    <a:pt x="260350" y="177800"/>
                  </a:cubicBezTo>
                  <a:cubicBezTo>
                    <a:pt x="265020" y="181536"/>
                    <a:pt x="270060" y="177739"/>
                    <a:pt x="274637" y="176213"/>
                  </a:cubicBezTo>
                  <a:cubicBezTo>
                    <a:pt x="276225" y="174625"/>
                    <a:pt x="277675" y="172887"/>
                    <a:pt x="279400" y="171450"/>
                  </a:cubicBezTo>
                  <a:cubicBezTo>
                    <a:pt x="280866" y="170229"/>
                    <a:pt x="282970" y="169765"/>
                    <a:pt x="284162" y="168275"/>
                  </a:cubicBezTo>
                  <a:cubicBezTo>
                    <a:pt x="285207" y="166968"/>
                    <a:pt x="284705" y="164820"/>
                    <a:pt x="285750" y="163513"/>
                  </a:cubicBezTo>
                  <a:cubicBezTo>
                    <a:pt x="286942" y="162023"/>
                    <a:pt x="289086" y="161605"/>
                    <a:pt x="290512" y="160338"/>
                  </a:cubicBezTo>
                  <a:cubicBezTo>
                    <a:pt x="293868" y="157355"/>
                    <a:pt x="297054" y="154169"/>
                    <a:pt x="300037" y="150813"/>
                  </a:cubicBezTo>
                  <a:cubicBezTo>
                    <a:pt x="310025" y="139577"/>
                    <a:pt x="297448" y="152316"/>
                    <a:pt x="304800" y="141288"/>
                  </a:cubicBezTo>
                  <a:cubicBezTo>
                    <a:pt x="306045" y="139420"/>
                    <a:pt x="307975" y="138113"/>
                    <a:pt x="309562" y="136525"/>
                  </a:cubicBezTo>
                  <a:cubicBezTo>
                    <a:pt x="310853" y="132652"/>
                    <a:pt x="311248" y="130077"/>
                    <a:pt x="314325" y="127000"/>
                  </a:cubicBezTo>
                  <a:cubicBezTo>
                    <a:pt x="315674" y="125651"/>
                    <a:pt x="317500" y="124883"/>
                    <a:pt x="319087" y="123825"/>
                  </a:cubicBezTo>
                  <a:cubicBezTo>
                    <a:pt x="322791" y="124883"/>
                    <a:pt x="326693" y="125406"/>
                    <a:pt x="330200" y="127000"/>
                  </a:cubicBezTo>
                  <a:cubicBezTo>
                    <a:pt x="332609" y="128095"/>
                    <a:pt x="334306" y="130361"/>
                    <a:pt x="336550" y="131763"/>
                  </a:cubicBezTo>
                  <a:cubicBezTo>
                    <a:pt x="338557" y="133017"/>
                    <a:pt x="340893" y="133684"/>
                    <a:pt x="342900" y="134938"/>
                  </a:cubicBezTo>
                  <a:cubicBezTo>
                    <a:pt x="349930" y="139332"/>
                    <a:pt x="354330" y="144781"/>
                    <a:pt x="360362" y="150813"/>
                  </a:cubicBezTo>
                  <a:cubicBezTo>
                    <a:pt x="361950" y="152401"/>
                    <a:pt x="363257" y="154330"/>
                    <a:pt x="365125" y="155575"/>
                  </a:cubicBezTo>
                  <a:lnTo>
                    <a:pt x="374650" y="161925"/>
                  </a:lnTo>
                  <a:cubicBezTo>
                    <a:pt x="375490" y="161757"/>
                    <a:pt x="387439" y="159499"/>
                    <a:pt x="388937" y="158750"/>
                  </a:cubicBezTo>
                  <a:cubicBezTo>
                    <a:pt x="391303" y="157567"/>
                    <a:pt x="393134" y="155526"/>
                    <a:pt x="395287" y="153988"/>
                  </a:cubicBezTo>
                  <a:cubicBezTo>
                    <a:pt x="400480" y="150279"/>
                    <a:pt x="409541" y="145299"/>
                    <a:pt x="412750" y="141288"/>
                  </a:cubicBezTo>
                  <a:cubicBezTo>
                    <a:pt x="420502" y="131597"/>
                    <a:pt x="416704" y="135746"/>
                    <a:pt x="423862" y="128588"/>
                  </a:cubicBezTo>
                  <a:cubicBezTo>
                    <a:pt x="424391" y="127000"/>
                    <a:pt x="424522" y="125218"/>
                    <a:pt x="425450" y="123825"/>
                  </a:cubicBezTo>
                  <a:cubicBezTo>
                    <a:pt x="428847" y="118729"/>
                    <a:pt x="429982" y="119140"/>
                    <a:pt x="434975" y="117475"/>
                  </a:cubicBezTo>
                  <a:cubicBezTo>
                    <a:pt x="437967" y="114483"/>
                    <a:pt x="440521" y="111306"/>
                    <a:pt x="444500" y="109538"/>
                  </a:cubicBezTo>
                  <a:cubicBezTo>
                    <a:pt x="447558" y="108179"/>
                    <a:pt x="454025" y="106363"/>
                    <a:pt x="454025" y="106363"/>
                  </a:cubicBezTo>
                  <a:cubicBezTo>
                    <a:pt x="465788" y="98520"/>
                    <a:pt x="449814" y="108297"/>
                    <a:pt x="474662" y="100013"/>
                  </a:cubicBezTo>
                  <a:cubicBezTo>
                    <a:pt x="486088" y="96203"/>
                    <a:pt x="471813" y="100827"/>
                    <a:pt x="485775" y="96838"/>
                  </a:cubicBezTo>
                  <a:cubicBezTo>
                    <a:pt x="487384" y="96378"/>
                    <a:pt x="488950" y="95779"/>
                    <a:pt x="490537" y="95250"/>
                  </a:cubicBezTo>
                  <a:cubicBezTo>
                    <a:pt x="499004" y="95779"/>
                    <a:pt x="507500" y="95950"/>
                    <a:pt x="515937" y="96838"/>
                  </a:cubicBezTo>
                  <a:cubicBezTo>
                    <a:pt x="521191" y="97391"/>
                    <a:pt x="522554" y="100378"/>
                    <a:pt x="527050" y="103188"/>
                  </a:cubicBezTo>
                  <a:cubicBezTo>
                    <a:pt x="531534" y="105991"/>
                    <a:pt x="533532" y="106407"/>
                    <a:pt x="538162" y="107950"/>
                  </a:cubicBezTo>
                  <a:cubicBezTo>
                    <a:pt x="539750" y="109008"/>
                    <a:pt x="541268" y="110178"/>
                    <a:pt x="542925" y="111125"/>
                  </a:cubicBezTo>
                  <a:cubicBezTo>
                    <a:pt x="548930" y="114556"/>
                    <a:pt x="555442" y="116885"/>
                    <a:pt x="561975" y="119063"/>
                  </a:cubicBezTo>
                  <a:cubicBezTo>
                    <a:pt x="570442" y="118534"/>
                    <a:pt x="578938" y="118363"/>
                    <a:pt x="587375" y="117475"/>
                  </a:cubicBezTo>
                  <a:cubicBezTo>
                    <a:pt x="589039" y="117300"/>
                    <a:pt x="590584" y="116509"/>
                    <a:pt x="592137" y="115888"/>
                  </a:cubicBezTo>
                  <a:cubicBezTo>
                    <a:pt x="596573" y="114113"/>
                    <a:pt x="613120" y="108192"/>
                    <a:pt x="619125" y="103188"/>
                  </a:cubicBezTo>
                  <a:cubicBezTo>
                    <a:pt x="623149" y="99834"/>
                    <a:pt x="627331" y="96434"/>
                    <a:pt x="630237" y="92075"/>
                  </a:cubicBezTo>
                  <a:cubicBezTo>
                    <a:pt x="634658" y="85445"/>
                    <a:pt x="632063" y="88662"/>
                    <a:pt x="638175" y="82550"/>
                  </a:cubicBezTo>
                  <a:cubicBezTo>
                    <a:pt x="640845" y="74538"/>
                    <a:pt x="637823" y="80358"/>
                    <a:pt x="644525" y="74613"/>
                  </a:cubicBezTo>
                  <a:cubicBezTo>
                    <a:pt x="646798" y="72665"/>
                    <a:pt x="648638" y="70252"/>
                    <a:pt x="650875" y="68263"/>
                  </a:cubicBezTo>
                  <a:cubicBezTo>
                    <a:pt x="660171" y="59999"/>
                    <a:pt x="656066" y="64199"/>
                    <a:pt x="663575" y="58738"/>
                  </a:cubicBezTo>
                  <a:cubicBezTo>
                    <a:pt x="667855" y="55626"/>
                    <a:pt x="671255" y="50887"/>
                    <a:pt x="676275" y="49213"/>
                  </a:cubicBezTo>
                  <a:cubicBezTo>
                    <a:pt x="681617" y="47432"/>
                    <a:pt x="681895" y="47588"/>
                    <a:pt x="687387" y="44450"/>
                  </a:cubicBezTo>
                  <a:cubicBezTo>
                    <a:pt x="689044" y="43503"/>
                    <a:pt x="690396" y="42027"/>
                    <a:pt x="692150" y="41275"/>
                  </a:cubicBezTo>
                  <a:cubicBezTo>
                    <a:pt x="694155" y="40416"/>
                    <a:pt x="696410" y="40315"/>
                    <a:pt x="698500" y="39688"/>
                  </a:cubicBezTo>
                  <a:cubicBezTo>
                    <a:pt x="704865" y="37779"/>
                    <a:pt x="708188" y="36050"/>
                    <a:pt x="714375" y="34925"/>
                  </a:cubicBezTo>
                  <a:cubicBezTo>
                    <a:pt x="718056" y="34256"/>
                    <a:pt x="721783" y="33867"/>
                    <a:pt x="725487" y="33338"/>
                  </a:cubicBezTo>
                  <a:cubicBezTo>
                    <a:pt x="731452" y="33934"/>
                    <a:pt x="741159" y="34130"/>
                    <a:pt x="747712" y="36513"/>
                  </a:cubicBezTo>
                  <a:cubicBezTo>
                    <a:pt x="766697" y="43417"/>
                    <a:pt x="751263" y="39762"/>
                    <a:pt x="766762" y="42863"/>
                  </a:cubicBezTo>
                  <a:cubicBezTo>
                    <a:pt x="779876" y="51605"/>
                    <a:pt x="758865" y="38120"/>
                    <a:pt x="784225" y="50800"/>
                  </a:cubicBezTo>
                  <a:cubicBezTo>
                    <a:pt x="786592" y="51983"/>
                    <a:pt x="788331" y="54161"/>
                    <a:pt x="790575" y="55563"/>
                  </a:cubicBezTo>
                  <a:cubicBezTo>
                    <a:pt x="792582" y="56817"/>
                    <a:pt x="794808" y="57680"/>
                    <a:pt x="796925" y="58738"/>
                  </a:cubicBezTo>
                  <a:cubicBezTo>
                    <a:pt x="797454" y="60325"/>
                    <a:pt x="797467" y="62194"/>
                    <a:pt x="798512" y="63500"/>
                  </a:cubicBezTo>
                  <a:cubicBezTo>
                    <a:pt x="799704" y="64990"/>
                    <a:pt x="801809" y="65453"/>
                    <a:pt x="803275" y="66675"/>
                  </a:cubicBezTo>
                  <a:cubicBezTo>
                    <a:pt x="805000" y="68112"/>
                    <a:pt x="806312" y="70001"/>
                    <a:pt x="808037" y="71438"/>
                  </a:cubicBezTo>
                  <a:cubicBezTo>
                    <a:pt x="828933" y="88852"/>
                    <a:pt x="815069" y="77950"/>
                    <a:pt x="828675" y="85725"/>
                  </a:cubicBezTo>
                  <a:cubicBezTo>
                    <a:pt x="830331" y="86672"/>
                    <a:pt x="831731" y="88047"/>
                    <a:pt x="833437" y="88900"/>
                  </a:cubicBezTo>
                  <a:cubicBezTo>
                    <a:pt x="834934" y="89649"/>
                    <a:pt x="836703" y="89739"/>
                    <a:pt x="838200" y="90488"/>
                  </a:cubicBezTo>
                  <a:cubicBezTo>
                    <a:pt x="839906" y="91341"/>
                    <a:pt x="841208" y="92912"/>
                    <a:pt x="842962" y="93663"/>
                  </a:cubicBezTo>
                  <a:cubicBezTo>
                    <a:pt x="848623" y="96089"/>
                    <a:pt x="864178" y="96602"/>
                    <a:pt x="866775" y="96838"/>
                  </a:cubicBezTo>
                  <a:cubicBezTo>
                    <a:pt x="882650" y="96309"/>
                    <a:pt x="898542" y="96156"/>
                    <a:pt x="914400" y="95250"/>
                  </a:cubicBezTo>
                  <a:cubicBezTo>
                    <a:pt x="917094" y="95096"/>
                    <a:pt x="919811" y="94610"/>
                    <a:pt x="922337" y="93663"/>
                  </a:cubicBezTo>
                  <a:cubicBezTo>
                    <a:pt x="924124" y="92993"/>
                    <a:pt x="925346" y="91240"/>
                    <a:pt x="927100" y="90488"/>
                  </a:cubicBezTo>
                  <a:cubicBezTo>
                    <a:pt x="942722" y="83793"/>
                    <a:pt x="923932" y="94793"/>
                    <a:pt x="939800" y="85725"/>
                  </a:cubicBezTo>
                  <a:cubicBezTo>
                    <a:pt x="941456" y="84778"/>
                    <a:pt x="942739" y="83111"/>
                    <a:pt x="944562" y="82550"/>
                  </a:cubicBezTo>
                  <a:cubicBezTo>
                    <a:pt x="949720" y="80963"/>
                    <a:pt x="955317" y="81082"/>
                    <a:pt x="960437" y="79375"/>
                  </a:cubicBezTo>
                  <a:cubicBezTo>
                    <a:pt x="972522" y="75347"/>
                    <a:pt x="966680" y="76856"/>
                    <a:pt x="977900" y="74613"/>
                  </a:cubicBezTo>
                  <a:cubicBezTo>
                    <a:pt x="997646" y="64740"/>
                    <a:pt x="964450" y="80764"/>
                    <a:pt x="996950" y="68263"/>
                  </a:cubicBezTo>
                  <a:cubicBezTo>
                    <a:pt x="999830" y="67155"/>
                    <a:pt x="1002022" y="64646"/>
                    <a:pt x="1004887" y="63500"/>
                  </a:cubicBezTo>
                  <a:cubicBezTo>
                    <a:pt x="1013962" y="59870"/>
                    <a:pt x="1010577" y="63830"/>
                    <a:pt x="1017587" y="60325"/>
                  </a:cubicBezTo>
                  <a:cubicBezTo>
                    <a:pt x="1019294" y="59472"/>
                    <a:pt x="1020569" y="57835"/>
                    <a:pt x="1022350" y="57150"/>
                  </a:cubicBezTo>
                  <a:cubicBezTo>
                    <a:pt x="1027506" y="55167"/>
                    <a:pt x="1032933" y="53975"/>
                    <a:pt x="1038225" y="52388"/>
                  </a:cubicBezTo>
                  <a:cubicBezTo>
                    <a:pt x="1039812" y="51330"/>
                    <a:pt x="1041177" y="49816"/>
                    <a:pt x="1042987" y="49213"/>
                  </a:cubicBezTo>
                  <a:cubicBezTo>
                    <a:pt x="1054626" y="45333"/>
                    <a:pt x="1068511" y="49507"/>
                    <a:pt x="1079500" y="50800"/>
                  </a:cubicBezTo>
                  <a:cubicBezTo>
                    <a:pt x="1085698" y="53899"/>
                    <a:pt x="1089629" y="55536"/>
                    <a:pt x="1095375" y="60325"/>
                  </a:cubicBezTo>
                  <a:cubicBezTo>
                    <a:pt x="1106185" y="69334"/>
                    <a:pt x="1100979" y="66956"/>
                    <a:pt x="1109662" y="69850"/>
                  </a:cubicBezTo>
                  <a:cubicBezTo>
                    <a:pt x="1110720" y="71438"/>
                    <a:pt x="1111401" y="73356"/>
                    <a:pt x="1112837" y="74613"/>
                  </a:cubicBezTo>
                  <a:cubicBezTo>
                    <a:pt x="1115709" y="77126"/>
                    <a:pt x="1122362" y="80963"/>
                    <a:pt x="1122362" y="80963"/>
                  </a:cubicBezTo>
                  <a:cubicBezTo>
                    <a:pt x="1128443" y="90084"/>
                    <a:pt x="1124188" y="84376"/>
                    <a:pt x="1136650" y="96838"/>
                  </a:cubicBezTo>
                  <a:cubicBezTo>
                    <a:pt x="1138237" y="98425"/>
                    <a:pt x="1139544" y="100355"/>
                    <a:pt x="1141412" y="101600"/>
                  </a:cubicBezTo>
                  <a:cubicBezTo>
                    <a:pt x="1143000" y="102658"/>
                    <a:pt x="1144622" y="103666"/>
                    <a:pt x="1146175" y="104775"/>
                  </a:cubicBezTo>
                  <a:cubicBezTo>
                    <a:pt x="1148328" y="106313"/>
                    <a:pt x="1150158" y="108355"/>
                    <a:pt x="1152525" y="109538"/>
                  </a:cubicBezTo>
                  <a:cubicBezTo>
                    <a:pt x="1154476" y="110514"/>
                    <a:pt x="1156758" y="110596"/>
                    <a:pt x="1158875" y="111125"/>
                  </a:cubicBezTo>
                  <a:cubicBezTo>
                    <a:pt x="1160462" y="112183"/>
                    <a:pt x="1161894" y="113525"/>
                    <a:pt x="1163637" y="114300"/>
                  </a:cubicBezTo>
                  <a:cubicBezTo>
                    <a:pt x="1170419" y="117314"/>
                    <a:pt x="1173053" y="117218"/>
                    <a:pt x="1179512" y="119063"/>
                  </a:cubicBezTo>
                  <a:cubicBezTo>
                    <a:pt x="1181121" y="119523"/>
                    <a:pt x="1182687" y="120121"/>
                    <a:pt x="1184275" y="120650"/>
                  </a:cubicBezTo>
                  <a:cubicBezTo>
                    <a:pt x="1221620" y="118161"/>
                    <a:pt x="1196872" y="122272"/>
                    <a:pt x="1216025" y="115888"/>
                  </a:cubicBezTo>
                  <a:cubicBezTo>
                    <a:pt x="1219680" y="114670"/>
                    <a:pt x="1223455" y="113846"/>
                    <a:pt x="1227137" y="112713"/>
                  </a:cubicBezTo>
                  <a:cubicBezTo>
                    <a:pt x="1230336" y="111729"/>
                    <a:pt x="1236662" y="109538"/>
                    <a:pt x="1236662" y="109538"/>
                  </a:cubicBezTo>
                  <a:lnTo>
                    <a:pt x="1246187" y="103188"/>
                  </a:lnTo>
                  <a:cubicBezTo>
                    <a:pt x="1247775" y="102130"/>
                    <a:pt x="1249140" y="100617"/>
                    <a:pt x="1250950" y="100013"/>
                  </a:cubicBezTo>
                  <a:cubicBezTo>
                    <a:pt x="1256292" y="98232"/>
                    <a:pt x="1256570" y="98388"/>
                    <a:pt x="1262062" y="95250"/>
                  </a:cubicBezTo>
                  <a:cubicBezTo>
                    <a:pt x="1265803" y="93112"/>
                    <a:pt x="1269768" y="89747"/>
                    <a:pt x="1273175" y="87313"/>
                  </a:cubicBezTo>
                  <a:cubicBezTo>
                    <a:pt x="1274727" y="86204"/>
                    <a:pt x="1276231" y="84991"/>
                    <a:pt x="1277937" y="84138"/>
                  </a:cubicBezTo>
                  <a:cubicBezTo>
                    <a:pt x="1281505" y="82354"/>
                    <a:pt x="1284733" y="83014"/>
                    <a:pt x="1287462" y="79375"/>
                  </a:cubicBezTo>
                  <a:cubicBezTo>
                    <a:pt x="1288097" y="78528"/>
                    <a:pt x="1287462" y="77258"/>
                    <a:pt x="1287462" y="76200"/>
                  </a:cubicBezTo>
                </a:path>
              </a:pathLst>
            </a:custGeom>
            <a:noFill/>
            <a:ln w="28575">
              <a:solidFill>
                <a:srgbClr val="0000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7" name="Group 216"/>
          <p:cNvGrpSpPr/>
          <p:nvPr/>
        </p:nvGrpSpPr>
        <p:grpSpPr>
          <a:xfrm>
            <a:off x="3304494" y="3197446"/>
            <a:ext cx="5229906" cy="2669954"/>
            <a:chOff x="1663787" y="3142712"/>
            <a:chExt cx="5229906" cy="2669954"/>
          </a:xfrm>
        </p:grpSpPr>
        <p:grpSp>
          <p:nvGrpSpPr>
            <p:cNvPr id="214" name="Group 213"/>
            <p:cNvGrpSpPr/>
            <p:nvPr/>
          </p:nvGrpSpPr>
          <p:grpSpPr>
            <a:xfrm>
              <a:off x="2155830" y="3142712"/>
              <a:ext cx="4737863" cy="2277636"/>
              <a:chOff x="2155830" y="3142712"/>
              <a:chExt cx="4737863" cy="2277636"/>
            </a:xfrm>
          </p:grpSpPr>
          <p:cxnSp>
            <p:nvCxnSpPr>
              <p:cNvPr id="199" name="Straight Arrow Connector 198"/>
              <p:cNvCxnSpPr/>
              <p:nvPr/>
            </p:nvCxnSpPr>
            <p:spPr>
              <a:xfrm>
                <a:off x="2155830" y="5420348"/>
                <a:ext cx="4737863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Arrow Connector 200"/>
              <p:cNvCxnSpPr/>
              <p:nvPr/>
            </p:nvCxnSpPr>
            <p:spPr>
              <a:xfrm flipV="1">
                <a:off x="2155830" y="3142712"/>
                <a:ext cx="0" cy="2274997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/>
              <p:cNvCxnSpPr/>
              <p:nvPr/>
            </p:nvCxnSpPr>
            <p:spPr>
              <a:xfrm>
                <a:off x="2162175" y="3343275"/>
                <a:ext cx="4445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/>
              <p:cNvCxnSpPr/>
              <p:nvPr/>
            </p:nvCxnSpPr>
            <p:spPr>
              <a:xfrm>
                <a:off x="2157413" y="3889375"/>
                <a:ext cx="4445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/>
              <p:cNvCxnSpPr/>
              <p:nvPr/>
            </p:nvCxnSpPr>
            <p:spPr>
              <a:xfrm>
                <a:off x="2159530" y="4435475"/>
                <a:ext cx="4445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/>
              <p:cNvCxnSpPr/>
              <p:nvPr/>
            </p:nvCxnSpPr>
            <p:spPr>
              <a:xfrm>
                <a:off x="2161647" y="4983692"/>
                <a:ext cx="4445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/>
              <p:cNvCxnSpPr/>
              <p:nvPr/>
            </p:nvCxnSpPr>
            <p:spPr>
              <a:xfrm>
                <a:off x="3124126" y="5386847"/>
                <a:ext cx="0" cy="3086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Connector 210"/>
              <p:cNvCxnSpPr/>
              <p:nvPr/>
            </p:nvCxnSpPr>
            <p:spPr>
              <a:xfrm>
                <a:off x="4093634" y="5384730"/>
                <a:ext cx="0" cy="3086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/>
              <p:cNvCxnSpPr/>
              <p:nvPr/>
            </p:nvCxnSpPr>
            <p:spPr>
              <a:xfrm>
                <a:off x="5065184" y="5386847"/>
                <a:ext cx="0" cy="3086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Connector 212"/>
              <p:cNvCxnSpPr/>
              <p:nvPr/>
            </p:nvCxnSpPr>
            <p:spPr>
              <a:xfrm>
                <a:off x="6040967" y="5380496"/>
                <a:ext cx="0" cy="3086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5" name="TextBox 214"/>
            <p:cNvSpPr txBox="1"/>
            <p:nvPr/>
          </p:nvSpPr>
          <p:spPr>
            <a:xfrm rot="16200000">
              <a:off x="1266279" y="4117301"/>
              <a:ext cx="107201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Acceleration</a:t>
              </a:r>
            </a:p>
          </p:txBody>
        </p:sp>
        <p:sp>
          <p:nvSpPr>
            <p:cNvPr id="216" name="TextBox 215"/>
            <p:cNvSpPr txBox="1"/>
            <p:nvPr/>
          </p:nvSpPr>
          <p:spPr>
            <a:xfrm>
              <a:off x="3977277" y="5535667"/>
              <a:ext cx="12192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Sample Index</a:t>
              </a:r>
            </a:p>
          </p:txBody>
        </p:sp>
      </p:grpSp>
      <p:sp>
        <p:nvSpPr>
          <p:cNvPr id="142" name="Oval 141"/>
          <p:cNvSpPr>
            <a:spLocks noChangeArrowheads="1"/>
          </p:cNvSpPr>
          <p:nvPr/>
        </p:nvSpPr>
        <p:spPr bwMode="auto">
          <a:xfrm>
            <a:off x="7324392" y="4111347"/>
            <a:ext cx="56715" cy="45719"/>
          </a:xfrm>
          <a:prstGeom prst="ellipse">
            <a:avLst/>
          </a:prstGeom>
          <a:noFill/>
          <a:ln w="28575" algn="ctr">
            <a:solidFill>
              <a:schemeClr val="tx1"/>
            </a:solidFill>
            <a:rou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endParaRPr lang="en-US" altLang="en-US" sz="1050" dirty="0">
              <a:latin typeface="Arial" charset="0"/>
              <a:ea typeface="Arial" charset="0"/>
            </a:endParaRPr>
          </a:p>
        </p:txBody>
      </p:sp>
      <p:sp>
        <p:nvSpPr>
          <p:cNvPr id="243" name="Rounded Rectangle 242"/>
          <p:cNvSpPr/>
          <p:nvPr/>
        </p:nvSpPr>
        <p:spPr bwMode="auto">
          <a:xfrm>
            <a:off x="1037083" y="4891302"/>
            <a:ext cx="486917" cy="16774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eaLnBrk="1" hangingPunct="1">
              <a:buNone/>
            </a:pPr>
            <a:endParaRPr sz="1050" dirty="0"/>
          </a:p>
        </p:txBody>
      </p:sp>
      <p:sp>
        <p:nvSpPr>
          <p:cNvPr id="244" name="Rounded Rectangle 243"/>
          <p:cNvSpPr/>
          <p:nvPr/>
        </p:nvSpPr>
        <p:spPr bwMode="auto">
          <a:xfrm rot="18747856">
            <a:off x="1429561" y="4832816"/>
            <a:ext cx="263052" cy="13375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eaLnBrk="1" hangingPunct="1">
              <a:buNone/>
            </a:pPr>
            <a:endParaRPr sz="1050" dirty="0"/>
          </a:p>
        </p:txBody>
      </p:sp>
      <p:cxnSp>
        <p:nvCxnSpPr>
          <p:cNvPr id="245" name="Straight Connector 244"/>
          <p:cNvCxnSpPr/>
          <p:nvPr/>
        </p:nvCxnSpPr>
        <p:spPr>
          <a:xfrm>
            <a:off x="1078325" y="4874495"/>
            <a:ext cx="391160" cy="0"/>
          </a:xfrm>
          <a:prstGeom prst="line">
            <a:avLst/>
          </a:prstGeom>
          <a:ln w="2857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cxnSp>
      <p:sp>
        <p:nvSpPr>
          <p:cNvPr id="246" name="TextBox 91"/>
          <p:cNvSpPr txBox="1"/>
          <p:nvPr/>
        </p:nvSpPr>
        <p:spPr>
          <a:xfrm>
            <a:off x="2852964" y="4540129"/>
            <a:ext cx="593332" cy="261610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1100" dirty="0">
                <a:latin typeface="Arial" charset="0"/>
                <a:ea typeface="Arial" charset="0"/>
              </a:rPr>
              <a:t>Key2</a:t>
            </a:r>
          </a:p>
        </p:txBody>
      </p:sp>
      <p:sp>
        <p:nvSpPr>
          <p:cNvPr id="247" name="Rounded Rectangle 246"/>
          <p:cNvSpPr/>
          <p:nvPr/>
        </p:nvSpPr>
        <p:spPr bwMode="auto">
          <a:xfrm>
            <a:off x="2164064" y="4763471"/>
            <a:ext cx="955045" cy="30488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eaLnBrk="1" hangingPunct="1">
              <a:buNone/>
            </a:pPr>
            <a:endParaRPr sz="1050" dirty="0"/>
          </a:p>
        </p:txBody>
      </p:sp>
      <p:grpSp>
        <p:nvGrpSpPr>
          <p:cNvPr id="248" name="Group 247"/>
          <p:cNvGrpSpPr/>
          <p:nvPr/>
        </p:nvGrpSpPr>
        <p:grpSpPr>
          <a:xfrm>
            <a:off x="2433430" y="4758901"/>
            <a:ext cx="499185" cy="114239"/>
            <a:chOff x="1678054" y="5853588"/>
            <a:chExt cx="409555" cy="75343"/>
          </a:xfrm>
        </p:grpSpPr>
        <p:cxnSp>
          <p:nvCxnSpPr>
            <p:cNvPr id="249" name="Straight Connector 248"/>
            <p:cNvCxnSpPr/>
            <p:nvPr/>
          </p:nvCxnSpPr>
          <p:spPr>
            <a:xfrm flipV="1">
              <a:off x="1997727" y="5853588"/>
              <a:ext cx="89882" cy="75343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cxnSp>
        <p:cxnSp>
          <p:nvCxnSpPr>
            <p:cNvPr id="250" name="Straight Connector 249"/>
            <p:cNvCxnSpPr/>
            <p:nvPr/>
          </p:nvCxnSpPr>
          <p:spPr>
            <a:xfrm>
              <a:off x="1678054" y="5927598"/>
              <a:ext cx="320926" cy="0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cxnSp>
      </p:grpSp>
      <p:grpSp>
        <p:nvGrpSpPr>
          <p:cNvPr id="251" name="Group 250"/>
          <p:cNvGrpSpPr/>
          <p:nvPr/>
        </p:nvGrpSpPr>
        <p:grpSpPr>
          <a:xfrm>
            <a:off x="2437204" y="4505291"/>
            <a:ext cx="470928" cy="340434"/>
            <a:chOff x="626426" y="4899519"/>
            <a:chExt cx="470928" cy="340434"/>
          </a:xfrm>
        </p:grpSpPr>
        <p:sp>
          <p:nvSpPr>
            <p:cNvPr id="252" name="Rectangle 251"/>
            <p:cNvSpPr>
              <a:spLocks noChangeArrowheads="1"/>
            </p:cNvSpPr>
            <p:nvPr/>
          </p:nvSpPr>
          <p:spPr bwMode="auto">
            <a:xfrm>
              <a:off x="626426" y="4997764"/>
              <a:ext cx="376742" cy="242189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endParaRPr lang="en-US" altLang="en-US" sz="1050" dirty="0">
                <a:latin typeface="Arial" charset="0"/>
                <a:ea typeface="Arial" charset="0"/>
              </a:endParaRPr>
            </a:p>
          </p:txBody>
        </p:sp>
        <p:cxnSp>
          <p:nvCxnSpPr>
            <p:cNvPr id="253" name="Straight Connector 252"/>
            <p:cNvCxnSpPr/>
            <p:nvPr/>
          </p:nvCxnSpPr>
          <p:spPr>
            <a:xfrm flipV="1">
              <a:off x="626426" y="4904090"/>
              <a:ext cx="94186" cy="9596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cxnSp>
        <p:cxnSp>
          <p:nvCxnSpPr>
            <p:cNvPr id="254" name="Straight Connector 253"/>
            <p:cNvCxnSpPr/>
            <p:nvPr/>
          </p:nvCxnSpPr>
          <p:spPr>
            <a:xfrm flipV="1">
              <a:off x="720611" y="4899519"/>
              <a:ext cx="376742" cy="4571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cxnSp>
        <p:cxnSp>
          <p:nvCxnSpPr>
            <p:cNvPr id="255" name="Straight Connector 254"/>
            <p:cNvCxnSpPr/>
            <p:nvPr/>
          </p:nvCxnSpPr>
          <p:spPr>
            <a:xfrm flipV="1">
              <a:off x="1003168" y="4899519"/>
              <a:ext cx="94186" cy="98245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cxnSp>
        <p:cxnSp>
          <p:nvCxnSpPr>
            <p:cNvPr id="256" name="Straight Connector 255"/>
            <p:cNvCxnSpPr/>
            <p:nvPr/>
          </p:nvCxnSpPr>
          <p:spPr>
            <a:xfrm>
              <a:off x="1097354" y="4904090"/>
              <a:ext cx="0" cy="230764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cxnSp>
        <p:cxnSp>
          <p:nvCxnSpPr>
            <p:cNvPr id="257" name="Straight Connector 256"/>
            <p:cNvCxnSpPr/>
            <p:nvPr/>
          </p:nvCxnSpPr>
          <p:spPr>
            <a:xfrm flipV="1">
              <a:off x="1003168" y="5134851"/>
              <a:ext cx="94186" cy="9596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cxnSp>
        <p:cxnSp>
          <p:nvCxnSpPr>
            <p:cNvPr id="258" name="Straight Connector 257"/>
            <p:cNvCxnSpPr/>
            <p:nvPr/>
          </p:nvCxnSpPr>
          <p:spPr>
            <a:xfrm flipH="1">
              <a:off x="790308" y="4942930"/>
              <a:ext cx="190255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cxnSp>
      </p:grpSp>
      <p:sp>
        <p:nvSpPr>
          <p:cNvPr id="259" name="Rounded Rectangle 258"/>
          <p:cNvSpPr/>
          <p:nvPr/>
        </p:nvSpPr>
        <p:spPr bwMode="auto">
          <a:xfrm>
            <a:off x="2390661" y="4885619"/>
            <a:ext cx="486917" cy="16774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eaLnBrk="1" hangingPunct="1">
              <a:buNone/>
            </a:pPr>
            <a:endParaRPr sz="1050" dirty="0"/>
          </a:p>
        </p:txBody>
      </p:sp>
      <p:sp>
        <p:nvSpPr>
          <p:cNvPr id="260" name="Rounded Rectangle 259"/>
          <p:cNvSpPr/>
          <p:nvPr/>
        </p:nvSpPr>
        <p:spPr bwMode="auto">
          <a:xfrm rot="18747856">
            <a:off x="2783139" y="4827133"/>
            <a:ext cx="263052" cy="13375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eaLnBrk="1" hangingPunct="1">
              <a:buNone/>
            </a:pPr>
            <a:endParaRPr sz="1050" dirty="0"/>
          </a:p>
        </p:txBody>
      </p:sp>
      <p:cxnSp>
        <p:nvCxnSpPr>
          <p:cNvPr id="261" name="Straight Connector 260"/>
          <p:cNvCxnSpPr/>
          <p:nvPr/>
        </p:nvCxnSpPr>
        <p:spPr>
          <a:xfrm>
            <a:off x="2431903" y="4868812"/>
            <a:ext cx="391160" cy="0"/>
          </a:xfrm>
          <a:prstGeom prst="line">
            <a:avLst/>
          </a:prstGeom>
          <a:ln w="2857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134" name="Straight Connector 133"/>
          <p:cNvCxnSpPr/>
          <p:nvPr/>
        </p:nvCxnSpPr>
        <p:spPr>
          <a:xfrm>
            <a:off x="5958707" y="3303260"/>
            <a:ext cx="0" cy="2174473"/>
          </a:xfrm>
          <a:prstGeom prst="line">
            <a:avLst/>
          </a:prstGeom>
          <a:ln w="38100" cap="flat" cmpd="sng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</p:cxnSp>
      <p:sp>
        <p:nvSpPr>
          <p:cNvPr id="262" name="TextBox 261"/>
          <p:cNvSpPr txBox="1"/>
          <p:nvPr/>
        </p:nvSpPr>
        <p:spPr>
          <a:xfrm>
            <a:off x="1260857" y="2895600"/>
            <a:ext cx="1624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Moving distance between two keys</a:t>
            </a:r>
          </a:p>
        </p:txBody>
      </p:sp>
      <p:cxnSp>
        <p:nvCxnSpPr>
          <p:cNvPr id="264" name="Straight Arrow Connector 263"/>
          <p:cNvCxnSpPr/>
          <p:nvPr/>
        </p:nvCxnSpPr>
        <p:spPr>
          <a:xfrm>
            <a:off x="684262" y="5653596"/>
            <a:ext cx="98741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Arrow Connector 266"/>
          <p:cNvCxnSpPr/>
          <p:nvPr/>
        </p:nvCxnSpPr>
        <p:spPr>
          <a:xfrm flipV="1">
            <a:off x="690621" y="5028000"/>
            <a:ext cx="8241" cy="6047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9" name="Straight Arrow Connector 268"/>
          <p:cNvCxnSpPr/>
          <p:nvPr/>
        </p:nvCxnSpPr>
        <p:spPr>
          <a:xfrm flipV="1">
            <a:off x="701141" y="5288630"/>
            <a:ext cx="451482" cy="37524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Box 91"/>
          <p:cNvSpPr txBox="1"/>
          <p:nvPr/>
        </p:nvSpPr>
        <p:spPr>
          <a:xfrm>
            <a:off x="1548071" y="4544586"/>
            <a:ext cx="593332" cy="261610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1100" dirty="0">
                <a:latin typeface="Arial" charset="0"/>
                <a:ea typeface="Arial" charset="0"/>
              </a:rPr>
              <a:t>Key1</a:t>
            </a:r>
          </a:p>
        </p:txBody>
      </p:sp>
      <p:sp>
        <p:nvSpPr>
          <p:cNvPr id="274" name="TextBox 273"/>
          <p:cNvSpPr txBox="1"/>
          <p:nvPr/>
        </p:nvSpPr>
        <p:spPr>
          <a:xfrm>
            <a:off x="1186786" y="5231515"/>
            <a:ext cx="385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</a:t>
            </a:r>
          </a:p>
        </p:txBody>
      </p:sp>
      <p:sp>
        <p:nvSpPr>
          <p:cNvPr id="275" name="TextBox 274"/>
          <p:cNvSpPr txBox="1"/>
          <p:nvPr/>
        </p:nvSpPr>
        <p:spPr>
          <a:xfrm>
            <a:off x="1648858" y="5498558"/>
            <a:ext cx="385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276" name="TextBox 275"/>
          <p:cNvSpPr txBox="1"/>
          <p:nvPr/>
        </p:nvSpPr>
        <p:spPr>
          <a:xfrm>
            <a:off x="533400" y="4651671"/>
            <a:ext cx="385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75677" y="4360912"/>
            <a:ext cx="1333249" cy="27699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Pressing point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5315508" y="4347675"/>
            <a:ext cx="1333249" cy="27699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Releasing point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3829209" y="4339355"/>
            <a:ext cx="1333249" cy="27699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Pressing point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749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474"/>
    </mc:Choice>
    <mc:Fallback xmlns="">
      <p:transition xmlns:p14="http://schemas.microsoft.com/office/powerpoint/2010/main" spd="slow" advTm="884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1.11111E-6 L 3.61111E-6 0.0555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0.05556 L 3.61111E-6 0.08449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35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-8.33333E-7 0.02778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0.08264 L 3.61111E-6 0.08287 C 0.00139 0.08171 0.00399 0.08079 0.00538 0.0794 C 0.00607 0.07894 0.00659 0.07801 0.00729 0.07755 C 0.00781 0.07732 0.00833 0.07732 0.00868 0.07708 C 0.00937 0.07662 0.00989 0.07616 0.01059 0.0757 C 0.01145 0.075 0.01232 0.07384 0.01336 0.07338 C 0.01389 0.07292 0.01458 0.07245 0.0151 0.07199 C 0.01614 0.0713 0.01701 0.07037 0.01788 0.06968 C 0.0184 0.06921 0.01892 0.06875 0.01927 0.06829 C 0.01996 0.06783 0.02066 0.06759 0.02118 0.06713 C 0.02222 0.06644 0.02291 0.06528 0.02395 0.06458 C 0.02465 0.06435 0.02517 0.06389 0.02586 0.06343 C 0.0283 0.06158 0.02604 0.06273 0.02864 0.06158 C 0.03229 0.05648 0.02743 0.0625 0.03177 0.05903 C 0.03246 0.05857 0.03281 0.05787 0.03316 0.05718 C 0.03385 0.05648 0.03437 0.05602 0.03507 0.05533 C 0.03802 0.05301 0.03472 0.05695 0.03836 0.05347 C 0.04132 0.0507 0.03819 0.05232 0.04114 0.05116 C 0.04514 0.04745 0.0401 0.05185 0.04392 0.04931 C 0.04705 0.04722 0.04323 0.04861 0.04705 0.04745 C 0.04739 0.04676 0.04757 0.04607 0.04809 0.0456 C 0.04843 0.04514 0.04895 0.04514 0.04948 0.04491 C 0.05 0.04468 0.05069 0.04398 0.05121 0.04375 C 0.05173 0.04352 0.05225 0.04329 0.0526 0.04306 C 0.05399 0.04236 0.05503 0.0412 0.05642 0.04051 C 0.05677 0.04051 0.05729 0.04028 0.05781 0.04005 C 0.06024 0.03866 0.05885 0.03889 0.06093 0.0382 C 0.0625 0.0375 0.06423 0.03727 0.06562 0.03634 C 0.06857 0.03426 0.06684 0.03519 0.07118 0.0338 L 0.07309 0.0331 C 0.07361 0.0331 0.0743 0.03264 0.07482 0.03264 C 0.07586 0.03241 0.07673 0.03218 0.0776 0.03195 C 0.08142 0.03171 0.08507 0.03148 0.08871 0.03148 L 0.11371 0.03264 C 0.11493 0.03264 0.11597 0.0331 0.11701 0.0331 C 0.11857 0.03357 0.12014 0.03357 0.1217 0.0338 C 0.12257 0.03426 0.12343 0.03472 0.12448 0.03495 C 0.125 0.03519 0.12691 0.03588 0.1276 0.03634 C 0.12812 0.03658 0.12847 0.03727 0.12899 0.0375 C 0.12986 0.03796 0.13177 0.03866 0.13177 0.03889 C 0.13576 0.04236 0.13073 0.03796 0.13455 0.04051 C 0.13593 0.04167 0.13628 0.04259 0.13784 0.04375 C 0.13819 0.04398 0.13871 0.04421 0.13923 0.04421 C 0.13975 0.04468 0.1401 0.04514 0.14062 0.0456 C 0.14149 0.04607 0.1434 0.04676 0.1434 0.04699 C 0.14392 0.04722 0.14427 0.04769 0.14479 0.04792 C 0.14566 0.04861 0.14757 0.04931 0.14757 0.04954 C 0.14861 0.0537 0.14791 0.05185 0.14948 0.05486 C 0.15034 0.0588 0.14965 0.05764 0.15086 0.05903 " pathEditMode="relative" rAng="0" ptsTypes="AAAAAAAAAAAAAAAAAAAAAAAAAAAAAAAAAAAAAAAAAAAAAAAAAA">
                                      <p:cBhvr>
                                        <p:cTn id="35" dur="1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35" y="-2546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.02778 L -8.33333E-7 1.11111E-6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89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" grpId="0" animBg="1"/>
      <p:bldP spid="146" grpId="0" animBg="1"/>
      <p:bldP spid="148" grpId="0"/>
      <p:bldP spid="142" grpId="0" animBg="1"/>
      <p:bldP spid="262" grpId="0"/>
      <p:bldP spid="5" grpId="0" animBg="1"/>
      <p:bldP spid="89" grpId="0" animBg="1"/>
      <p:bldP spid="9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Attacking Scenarios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819" y="1295400"/>
            <a:ext cx="8229600" cy="4825315"/>
          </a:xfrm>
        </p:spPr>
        <p:txBody>
          <a:bodyPr/>
          <a:lstStyle/>
          <a:p>
            <a:r>
              <a:rPr lang="en-US" dirty="0"/>
              <a:t>Sniffing attacks</a:t>
            </a:r>
          </a:p>
          <a:p>
            <a:r>
              <a:rPr lang="en-US" dirty="0"/>
              <a:t>Internal attacks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B01984D-6F95-4A8B-A0A3-B9D5A3D1C360}" type="slidenum">
              <a:rPr lang="en-US" altLang="zh-CN" smtClean="0"/>
              <a:pPr>
                <a:defRPr/>
              </a:pPr>
              <a:t>5</a:t>
            </a:fld>
            <a:endParaRPr lang="en-US" altLang="zh-CN" dirty="0"/>
          </a:p>
        </p:txBody>
      </p:sp>
      <p:pic>
        <p:nvPicPr>
          <p:cNvPr id="5" name="Picture 4" descr="C:\Users\Richard\Desktop\CNS\rogue a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3142" y="4709618"/>
            <a:ext cx="1623290" cy="1447800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2354" y="1331773"/>
            <a:ext cx="2157919" cy="1095417"/>
          </a:xfrm>
          <a:prstGeom prst="rect">
            <a:avLst/>
          </a:prstGeom>
        </p:spPr>
      </p:pic>
      <p:sp>
        <p:nvSpPr>
          <p:cNvPr id="9" name="Lightning Bolt 8"/>
          <p:cNvSpPr/>
          <p:nvPr/>
        </p:nvSpPr>
        <p:spPr>
          <a:xfrm rot="2878321">
            <a:off x="2600981" y="4540161"/>
            <a:ext cx="377260" cy="854665"/>
          </a:xfrm>
          <a:prstGeom prst="lightningBol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7881" y="4298110"/>
            <a:ext cx="567461" cy="551742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591746" y="3588981"/>
            <a:ext cx="839716" cy="1154608"/>
            <a:chOff x="3201022" y="3581425"/>
            <a:chExt cx="839716" cy="1154608"/>
          </a:xfrm>
        </p:grpSpPr>
        <p:pic>
          <p:nvPicPr>
            <p:cNvPr id="5130" name="Picture 10" descr="https://image.freepik.com/free-icon/smartphone-iphone_318-30998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07" r="12066"/>
            <a:stretch/>
          </p:blipFill>
          <p:spPr bwMode="auto">
            <a:xfrm>
              <a:off x="3201022" y="3581425"/>
              <a:ext cx="839716" cy="115460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2" name="Picture 2" descr="https://upload.wikimedia.org/wikipedia/commons/thumb/d/da/Bluetooth.svg/2000px-Bluetooth.svg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7132" y="3803318"/>
              <a:ext cx="411221" cy="62731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124" name="Picture 4" descr="http://cdn.xl.thumbs.canstockphoto.com/canstock19625180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14"/>
          <a:stretch/>
        </p:blipFill>
        <p:spPr bwMode="auto">
          <a:xfrm>
            <a:off x="1595810" y="2546663"/>
            <a:ext cx="1368855" cy="12309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1855615" y="3049242"/>
            <a:ext cx="812630" cy="1505759"/>
            <a:chOff x="3598153" y="3048000"/>
            <a:chExt cx="896937" cy="1939255"/>
          </a:xfrm>
        </p:grpSpPr>
        <p:grpSp>
          <p:nvGrpSpPr>
            <p:cNvPr id="14" name="Group 13"/>
            <p:cNvGrpSpPr/>
            <p:nvPr/>
          </p:nvGrpSpPr>
          <p:grpSpPr>
            <a:xfrm>
              <a:off x="3598153" y="3048000"/>
              <a:ext cx="896937" cy="1939255"/>
              <a:chOff x="3839907" y="3372512"/>
              <a:chExt cx="896937" cy="1939255"/>
            </a:xfrm>
          </p:grpSpPr>
          <p:pic>
            <p:nvPicPr>
              <p:cNvPr id="3078" name="Picture 6" descr="http://dve19nd2omvt4.cloudfront.net/mobile-living/wp-content/uploads/2015/02/8-things-you-didnt-know-you-could-do-with-a-samsung-gear-watch-4420-con-768x432-main-2.gif"/>
              <p:cNvPicPr>
                <a:picLocks noChangeAspect="1" noChangeArrowheads="1" noCrop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 flipH="1">
                <a:off x="3491099" y="4066021"/>
                <a:ext cx="1594554" cy="8969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Rounded Rectangle 11"/>
              <p:cNvSpPr/>
              <p:nvPr/>
            </p:nvSpPr>
            <p:spPr>
              <a:xfrm>
                <a:off x="4055824" y="3372512"/>
                <a:ext cx="147876" cy="513688"/>
              </a:xfrm>
              <a:prstGeom prst="roundRect">
                <a:avLst>
                  <a:gd name="adj" fmla="val 49947"/>
                </a:avLst>
              </a:prstGeom>
              <a:solidFill>
                <a:srgbClr val="AF8774"/>
              </a:solidFill>
              <a:ln>
                <a:solidFill>
                  <a:srgbClr val="AF87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" name="Rounded Rectangle 14"/>
            <p:cNvSpPr/>
            <p:nvPr/>
          </p:nvSpPr>
          <p:spPr>
            <a:xfrm>
              <a:off x="3888008" y="4373562"/>
              <a:ext cx="350617" cy="350837"/>
            </a:xfrm>
            <a:prstGeom prst="roundRect">
              <a:avLst>
                <a:gd name="adj" fmla="val 7454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126" name="Picture 6" descr="http://www.thinkfuture.es/wp-content/uploads/2011/03/wifi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781679" y="3888893"/>
            <a:ext cx="594630" cy="5547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s://upload.wikimedia.org/wikipedia/commons/thumb/d/da/Bluetooth.svg/2000px-Bluetooth.svg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007" y="4116503"/>
            <a:ext cx="140096" cy="2137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868826" y="5070542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Bluetooth sniffing</a:t>
            </a:r>
          </a:p>
        </p:txBody>
      </p:sp>
      <p:pic>
        <p:nvPicPr>
          <p:cNvPr id="5132" name="Picture 12" descr="http://securitygeekpro.com/wp-content/uploads/2015/02/ios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72" r="760"/>
          <a:stretch/>
        </p:blipFill>
        <p:spPr bwMode="auto">
          <a:xfrm>
            <a:off x="6102673" y="2975461"/>
            <a:ext cx="1588041" cy="1272946"/>
          </a:xfrm>
          <a:prstGeom prst="ellipse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3"/>
          <a:srcRect l="22053" r="16543"/>
          <a:stretch/>
        </p:blipFill>
        <p:spPr>
          <a:xfrm>
            <a:off x="6896694" y="4072003"/>
            <a:ext cx="1143000" cy="100395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796455" y="4893712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Malwares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70273" y="1482545"/>
            <a:ext cx="1832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Device pairing using Bluetooth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735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959"/>
    </mc:Choice>
    <mc:Fallback xmlns="">
      <p:transition xmlns:p14="http://schemas.microsoft.com/office/powerpoint/2010/main" spd="slow" advTm="619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9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200" dirty="0"/>
              <a:t>Challenges</a:t>
            </a:r>
          </a:p>
          <a:p>
            <a:pPr lvl="1"/>
            <a:r>
              <a:rPr lang="en-US" sz="1800" dirty="0"/>
              <a:t>Robust fine-grained hand movement tracking</a:t>
            </a:r>
          </a:p>
          <a:p>
            <a:pPr lvl="1"/>
            <a:r>
              <a:rPr lang="en-US" sz="1800" dirty="0"/>
              <a:t>Training free key entry recognition</a:t>
            </a:r>
          </a:p>
          <a:p>
            <a:pPr lvl="1"/>
            <a:r>
              <a:rPr lang="en-US" sz="1800" dirty="0"/>
              <a:t>Recovering PIN sequence without contextual information</a:t>
            </a:r>
          </a:p>
          <a:p>
            <a:pPr lvl="1"/>
            <a:r>
              <a:rPr lang="en-US" sz="1800" dirty="0"/>
              <a:t>Sensing with single free-axis wearable device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B01984D-6F95-4A8B-A0A3-B9D5A3D1C360}" type="slidenum">
              <a:rPr lang="en-US" altLang="zh-CN" smtClean="0"/>
              <a:pPr>
                <a:defRPr/>
              </a:pPr>
              <a:t>6</a:t>
            </a:fld>
            <a:endParaRPr lang="en-US" altLang="zh-CN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4808" y="4506913"/>
            <a:ext cx="1619250" cy="1619250"/>
          </a:xfrm>
          <a:prstGeom prst="rect">
            <a:avLst/>
          </a:prstGeom>
        </p:spPr>
      </p:pic>
      <p:pic>
        <p:nvPicPr>
          <p:cNvPr id="24" name="Picture 4" descr="http://cdn.xl.thumbs.canstockphoto.com/canstock1962518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14"/>
          <a:stretch/>
        </p:blipFill>
        <p:spPr bwMode="auto">
          <a:xfrm>
            <a:off x="960593" y="3994704"/>
            <a:ext cx="1368855" cy="12309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Freeform 24"/>
          <p:cNvSpPr/>
          <p:nvPr/>
        </p:nvSpPr>
        <p:spPr>
          <a:xfrm>
            <a:off x="1147709" y="4253502"/>
            <a:ext cx="952979" cy="568013"/>
          </a:xfrm>
          <a:custGeom>
            <a:avLst/>
            <a:gdLst>
              <a:gd name="connsiteX0" fmla="*/ 0 w 952979"/>
              <a:gd name="connsiteY0" fmla="*/ 9748 h 568013"/>
              <a:gd name="connsiteX1" fmla="*/ 558266 w 952979"/>
              <a:gd name="connsiteY1" fmla="*/ 122 h 568013"/>
              <a:gd name="connsiteX2" fmla="*/ 606392 w 952979"/>
              <a:gd name="connsiteY2" fmla="*/ 9748 h 568013"/>
              <a:gd name="connsiteX3" fmla="*/ 577516 w 952979"/>
              <a:gd name="connsiteY3" fmla="*/ 67499 h 568013"/>
              <a:gd name="connsiteX4" fmla="*/ 529390 w 952979"/>
              <a:gd name="connsiteY4" fmla="*/ 154127 h 568013"/>
              <a:gd name="connsiteX5" fmla="*/ 500514 w 952979"/>
              <a:gd name="connsiteY5" fmla="*/ 173377 h 568013"/>
              <a:gd name="connsiteX6" fmla="*/ 452388 w 952979"/>
              <a:gd name="connsiteY6" fmla="*/ 221503 h 568013"/>
              <a:gd name="connsiteX7" fmla="*/ 423512 w 952979"/>
              <a:gd name="connsiteY7" fmla="*/ 231129 h 568013"/>
              <a:gd name="connsiteX8" fmla="*/ 365760 w 952979"/>
              <a:gd name="connsiteY8" fmla="*/ 269630 h 568013"/>
              <a:gd name="connsiteX9" fmla="*/ 336885 w 952979"/>
              <a:gd name="connsiteY9" fmla="*/ 288880 h 568013"/>
              <a:gd name="connsiteX10" fmla="*/ 308009 w 952979"/>
              <a:gd name="connsiteY10" fmla="*/ 298505 h 568013"/>
              <a:gd name="connsiteX11" fmla="*/ 288758 w 952979"/>
              <a:gd name="connsiteY11" fmla="*/ 327381 h 568013"/>
              <a:gd name="connsiteX12" fmla="*/ 259883 w 952979"/>
              <a:gd name="connsiteY12" fmla="*/ 346632 h 568013"/>
              <a:gd name="connsiteX13" fmla="*/ 279133 w 952979"/>
              <a:gd name="connsiteY13" fmla="*/ 481385 h 568013"/>
              <a:gd name="connsiteX14" fmla="*/ 298384 w 952979"/>
              <a:gd name="connsiteY14" fmla="*/ 510261 h 568013"/>
              <a:gd name="connsiteX15" fmla="*/ 356135 w 952979"/>
              <a:gd name="connsiteY15" fmla="*/ 529512 h 568013"/>
              <a:gd name="connsiteX16" fmla="*/ 385011 w 952979"/>
              <a:gd name="connsiteY16" fmla="*/ 539137 h 568013"/>
              <a:gd name="connsiteX17" fmla="*/ 423512 w 952979"/>
              <a:gd name="connsiteY17" fmla="*/ 558388 h 568013"/>
              <a:gd name="connsiteX18" fmla="*/ 471638 w 952979"/>
              <a:gd name="connsiteY18" fmla="*/ 568013 h 568013"/>
              <a:gd name="connsiteX19" fmla="*/ 837398 w 952979"/>
              <a:gd name="connsiteY19" fmla="*/ 558388 h 568013"/>
              <a:gd name="connsiteX20" fmla="*/ 924026 w 952979"/>
              <a:gd name="connsiteY20" fmla="*/ 548762 h 568013"/>
              <a:gd name="connsiteX21" fmla="*/ 952901 w 952979"/>
              <a:gd name="connsiteY21" fmla="*/ 529512 h 568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952979" h="568013">
                <a:moveTo>
                  <a:pt x="0" y="9748"/>
                </a:moveTo>
                <a:lnTo>
                  <a:pt x="558266" y="122"/>
                </a:lnTo>
                <a:cubicBezTo>
                  <a:pt x="574626" y="122"/>
                  <a:pt x="594824" y="-1820"/>
                  <a:pt x="606392" y="9748"/>
                </a:cubicBezTo>
                <a:cubicBezTo>
                  <a:pt x="614362" y="17718"/>
                  <a:pt x="578161" y="66531"/>
                  <a:pt x="577516" y="67499"/>
                </a:cubicBezTo>
                <a:cubicBezTo>
                  <a:pt x="558918" y="123294"/>
                  <a:pt x="569290" y="120878"/>
                  <a:pt x="529390" y="154127"/>
                </a:cubicBezTo>
                <a:cubicBezTo>
                  <a:pt x="520503" y="161533"/>
                  <a:pt x="510139" y="166960"/>
                  <a:pt x="500514" y="173377"/>
                </a:cubicBezTo>
                <a:cubicBezTo>
                  <a:pt x="481263" y="202254"/>
                  <a:pt x="484474" y="205460"/>
                  <a:pt x="452388" y="221503"/>
                </a:cubicBezTo>
                <a:cubicBezTo>
                  <a:pt x="443313" y="226040"/>
                  <a:pt x="432381" y="226202"/>
                  <a:pt x="423512" y="231129"/>
                </a:cubicBezTo>
                <a:cubicBezTo>
                  <a:pt x="403287" y="242365"/>
                  <a:pt x="385011" y="256796"/>
                  <a:pt x="365760" y="269630"/>
                </a:cubicBezTo>
                <a:cubicBezTo>
                  <a:pt x="356135" y="276047"/>
                  <a:pt x="347859" y="285222"/>
                  <a:pt x="336885" y="288880"/>
                </a:cubicBezTo>
                <a:lnTo>
                  <a:pt x="308009" y="298505"/>
                </a:lnTo>
                <a:cubicBezTo>
                  <a:pt x="301592" y="308130"/>
                  <a:pt x="296938" y="319201"/>
                  <a:pt x="288758" y="327381"/>
                </a:cubicBezTo>
                <a:cubicBezTo>
                  <a:pt x="280578" y="335561"/>
                  <a:pt x="261642" y="335199"/>
                  <a:pt x="259883" y="346632"/>
                </a:cubicBezTo>
                <a:cubicBezTo>
                  <a:pt x="257280" y="363555"/>
                  <a:pt x="262065" y="447250"/>
                  <a:pt x="279133" y="481385"/>
                </a:cubicBezTo>
                <a:cubicBezTo>
                  <a:pt x="284307" y="491732"/>
                  <a:pt x="288574" y="504130"/>
                  <a:pt x="298384" y="510261"/>
                </a:cubicBezTo>
                <a:cubicBezTo>
                  <a:pt x="315591" y="521016"/>
                  <a:pt x="336885" y="523095"/>
                  <a:pt x="356135" y="529512"/>
                </a:cubicBezTo>
                <a:cubicBezTo>
                  <a:pt x="365760" y="532720"/>
                  <a:pt x="375936" y="534599"/>
                  <a:pt x="385011" y="539137"/>
                </a:cubicBezTo>
                <a:cubicBezTo>
                  <a:pt x="397845" y="545554"/>
                  <a:pt x="409900" y="553851"/>
                  <a:pt x="423512" y="558388"/>
                </a:cubicBezTo>
                <a:cubicBezTo>
                  <a:pt x="439032" y="563561"/>
                  <a:pt x="455596" y="564805"/>
                  <a:pt x="471638" y="568013"/>
                </a:cubicBezTo>
                <a:lnTo>
                  <a:pt x="837398" y="558388"/>
                </a:lnTo>
                <a:cubicBezTo>
                  <a:pt x="866425" y="557153"/>
                  <a:pt x="895368" y="553539"/>
                  <a:pt x="924026" y="548762"/>
                </a:cubicBezTo>
                <a:cubicBezTo>
                  <a:pt x="955945" y="543442"/>
                  <a:pt x="952901" y="547600"/>
                  <a:pt x="952901" y="529512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Content Placeholder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48733" y="4759358"/>
            <a:ext cx="761429" cy="1254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2253436" y="5514083"/>
            <a:ext cx="242552" cy="434765"/>
          </a:xfrm>
          <a:prstGeom prst="rect">
            <a:avLst/>
          </a:prstGeom>
        </p:spPr>
      </p:pic>
      <p:pic>
        <p:nvPicPr>
          <p:cNvPr id="7170" name="Picture 2" descr="https://cdn3.iconfinder.com/data/icons/metro-design/512/erase-51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551" y="5122014"/>
            <a:ext cx="855034" cy="8550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2710162" y="3192412"/>
            <a:ext cx="289497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Training Data</a:t>
            </a:r>
          </a:p>
        </p:txBody>
      </p:sp>
      <p:pic>
        <p:nvPicPr>
          <p:cNvPr id="30" name="Picture 2" descr="https://cdn3.iconfinder.com/data/icons/metro-design/512/erase-51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413" y="3564768"/>
            <a:ext cx="855034" cy="8550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8"/>
          <p:cNvGrpSpPr/>
          <p:nvPr/>
        </p:nvGrpSpPr>
        <p:grpSpPr>
          <a:xfrm>
            <a:off x="5651387" y="3352800"/>
            <a:ext cx="3522518" cy="2485439"/>
            <a:chOff x="5651387" y="3352800"/>
            <a:chExt cx="3522518" cy="2485439"/>
          </a:xfrm>
        </p:grpSpPr>
        <p:sp>
          <p:nvSpPr>
            <p:cNvPr id="14" name="Rectangle 13"/>
            <p:cNvSpPr/>
            <p:nvPr/>
          </p:nvSpPr>
          <p:spPr>
            <a:xfrm rot="20504434">
              <a:off x="5835855" y="5315019"/>
              <a:ext cx="182096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400" b="1" cap="none" spc="0" dirty="0">
                  <a:ln w="0"/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Keypad </a:t>
              </a:r>
            </a:p>
            <a:p>
              <a:pPr algn="ctr"/>
              <a:r>
                <a:rPr lang="en-US" sz="1400" b="1" cap="none" spc="0" dirty="0">
                  <a:ln w="0"/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coordinate</a:t>
              </a:r>
            </a:p>
          </p:txBody>
        </p:sp>
        <p:pic>
          <p:nvPicPr>
            <p:cNvPr id="9" name="Picture 10" descr="http://wallblog.co.uk/files/2013/09/smartwatch_T174581505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5611" y="3629797"/>
              <a:ext cx="1509195" cy="101116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8" descr="http://www.dmclub.co.uk/ycm/images/keypad.gif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01746">
              <a:off x="5651387" y="4579387"/>
              <a:ext cx="904377" cy="94693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" name="Straight Arrow Connector 5"/>
            <p:cNvCxnSpPr/>
            <p:nvPr/>
          </p:nvCxnSpPr>
          <p:spPr>
            <a:xfrm flipV="1">
              <a:off x="6137661" y="4453416"/>
              <a:ext cx="273450" cy="596676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flipH="1" flipV="1">
              <a:off x="5953645" y="4568954"/>
              <a:ext cx="179483" cy="475761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V="1">
              <a:off x="6146518" y="4844416"/>
              <a:ext cx="553633" cy="198829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V="1">
              <a:off x="7484963" y="3507132"/>
              <a:ext cx="151962" cy="69044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 flipV="1">
              <a:off x="6929736" y="3937574"/>
              <a:ext cx="555231" cy="25999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7487370" y="4197572"/>
              <a:ext cx="702490" cy="3657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 rot="206915">
              <a:off x="7738231" y="3504154"/>
              <a:ext cx="1435674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400" b="1" cap="none" spc="0" dirty="0">
                  <a:ln w="0"/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Wearable </a:t>
              </a:r>
            </a:p>
            <a:p>
              <a:pPr algn="ctr"/>
              <a:r>
                <a:rPr lang="en-US" sz="1400" b="1" cap="none" spc="0" dirty="0">
                  <a:ln w="0"/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coordinate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715000" y="4191000"/>
              <a:ext cx="533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latin typeface="Palatino"/>
                  <a:cs typeface="Palatino"/>
                </a:rPr>
                <a:t>Y</a:t>
              </a:r>
              <a:r>
                <a:rPr lang="en-US" baseline="-25000" dirty="0" err="1">
                  <a:latin typeface="Palatino"/>
                  <a:cs typeface="Palatino"/>
                </a:rPr>
                <a:t>k</a:t>
              </a:r>
              <a:endParaRPr lang="en-US" baseline="-25000" dirty="0">
                <a:latin typeface="Palatino"/>
                <a:cs typeface="Palatino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324600" y="4114800"/>
              <a:ext cx="533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latin typeface="Palatino"/>
                  <a:cs typeface="Palatino"/>
                </a:rPr>
                <a:t>Z</a:t>
              </a:r>
              <a:r>
                <a:rPr lang="en-US" baseline="-25000" dirty="0" err="1">
                  <a:latin typeface="Palatino"/>
                  <a:cs typeface="Palatino"/>
                </a:rPr>
                <a:t>k</a:t>
              </a:r>
              <a:endParaRPr lang="en-US" baseline="-25000" dirty="0">
                <a:latin typeface="Palatino"/>
                <a:cs typeface="Palatino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629400" y="4724400"/>
              <a:ext cx="533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latin typeface="Palatino"/>
                  <a:cs typeface="Palatino"/>
                </a:rPr>
                <a:t>X</a:t>
              </a:r>
              <a:r>
                <a:rPr lang="en-US" baseline="-25000" dirty="0" err="1">
                  <a:latin typeface="Palatino"/>
                  <a:cs typeface="Palatino"/>
                </a:rPr>
                <a:t>k</a:t>
              </a:r>
              <a:endParaRPr lang="en-US" baseline="-25000" dirty="0">
                <a:latin typeface="Palatino"/>
                <a:cs typeface="Palatino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162800" y="3352800"/>
              <a:ext cx="533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latin typeface="Palatino"/>
                  <a:cs typeface="Palatino"/>
                </a:rPr>
                <a:t>Y</a:t>
              </a:r>
              <a:r>
                <a:rPr lang="en-US" baseline="-25000" dirty="0" err="1">
                  <a:latin typeface="Palatino"/>
                  <a:cs typeface="Palatino"/>
                </a:rPr>
                <a:t>d</a:t>
              </a:r>
              <a:endParaRPr lang="en-US" baseline="-25000" dirty="0">
                <a:latin typeface="Palatino"/>
                <a:cs typeface="Palatino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553200" y="3733800"/>
              <a:ext cx="533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latin typeface="Palatino"/>
                  <a:cs typeface="Palatino"/>
                </a:rPr>
                <a:t>Z</a:t>
              </a:r>
              <a:r>
                <a:rPr lang="en-US" baseline="-25000" dirty="0" err="1">
                  <a:latin typeface="Palatino"/>
                  <a:cs typeface="Palatino"/>
                </a:rPr>
                <a:t>d</a:t>
              </a:r>
              <a:endParaRPr lang="en-US" baseline="-25000" dirty="0">
                <a:latin typeface="Palatino"/>
                <a:cs typeface="Palatino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153400" y="4114800"/>
              <a:ext cx="533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latin typeface="Palatino"/>
                  <a:cs typeface="Palatino"/>
                </a:rPr>
                <a:t>X</a:t>
              </a:r>
              <a:r>
                <a:rPr lang="en-US" baseline="-25000" dirty="0" err="1">
                  <a:latin typeface="Palatino"/>
                  <a:cs typeface="Palatino"/>
                </a:rPr>
                <a:t>d</a:t>
              </a:r>
              <a:endParaRPr lang="en-US" baseline="-25000" dirty="0">
                <a:latin typeface="Palatino"/>
                <a:cs typeface="Palatino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8056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281"/>
    </mc:Choice>
    <mc:Fallback xmlns="">
      <p:transition xmlns:p14="http://schemas.microsoft.com/office/powerpoint/2010/main" spd="slow" advTm="70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4" name="Straight Arrow Connector 73"/>
          <p:cNvCxnSpPr>
            <a:endCxn id="72" idx="0"/>
          </p:cNvCxnSpPr>
          <p:nvPr/>
        </p:nvCxnSpPr>
        <p:spPr>
          <a:xfrm>
            <a:off x="4305399" y="1828800"/>
            <a:ext cx="0" cy="240022"/>
          </a:xfrm>
          <a:prstGeom prst="straightConnector1">
            <a:avLst/>
          </a:prstGeom>
          <a:ln w="381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>
            <a:off x="4382801" y="1295400"/>
            <a:ext cx="0" cy="228600"/>
          </a:xfrm>
          <a:prstGeom prst="straightConnector1">
            <a:avLst/>
          </a:prstGeom>
          <a:ln w="381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9231" y="0"/>
            <a:ext cx="7881938" cy="990600"/>
          </a:xfrm>
          <a:noFill/>
        </p:spPr>
        <p:txBody>
          <a:bodyPr anchor="ctr"/>
          <a:lstStyle/>
          <a:p>
            <a:r>
              <a:rPr lang="en-US" sz="3200" dirty="0"/>
              <a:t>Framework Overview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B01984D-6F95-4A8B-A0A3-B9D5A3D1C360}" type="slidenum">
              <a:rPr lang="en-US" altLang="zh-CN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7</a:t>
            </a:fld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Rounded Rectangle 67"/>
          <p:cNvSpPr/>
          <p:nvPr/>
        </p:nvSpPr>
        <p:spPr>
          <a:xfrm>
            <a:off x="838200" y="4317375"/>
            <a:ext cx="6705600" cy="1587923"/>
          </a:xfrm>
          <a:prstGeom prst="roundRect">
            <a:avLst>
              <a:gd name="adj" fmla="val 5366"/>
            </a:avLst>
          </a:prstGeom>
          <a:solidFill>
            <a:srgbClr val="FFE1E1"/>
          </a:solidFill>
          <a:ln w="381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Rounded Rectangle 68"/>
          <p:cNvSpPr/>
          <p:nvPr/>
        </p:nvSpPr>
        <p:spPr>
          <a:xfrm>
            <a:off x="838201" y="2459778"/>
            <a:ext cx="6553200" cy="1738613"/>
          </a:xfrm>
          <a:prstGeom prst="roundRect">
            <a:avLst>
              <a:gd name="adj" fmla="val 5366"/>
            </a:avLst>
          </a:prstGeom>
          <a:solidFill>
            <a:srgbClr val="E1EBF7"/>
          </a:solidFill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Rounded Rectangle 69"/>
          <p:cNvSpPr/>
          <p:nvPr/>
        </p:nvSpPr>
        <p:spPr>
          <a:xfrm>
            <a:off x="3352800" y="1024272"/>
            <a:ext cx="2133600" cy="343272"/>
          </a:xfrm>
          <a:prstGeom prst="roundRect">
            <a:avLst>
              <a:gd name="adj" fmla="val 50000"/>
            </a:avLst>
          </a:prstGeom>
          <a:solidFill>
            <a:srgbClr val="F9AB6B"/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Motion Sensor Readings</a:t>
            </a:r>
          </a:p>
        </p:txBody>
      </p:sp>
      <p:sp>
        <p:nvSpPr>
          <p:cNvPr id="71" name="Rectangle 70"/>
          <p:cNvSpPr/>
          <p:nvPr/>
        </p:nvSpPr>
        <p:spPr>
          <a:xfrm>
            <a:off x="2438400" y="1542985"/>
            <a:ext cx="3889618" cy="3371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Key Click Detection and Trace Segmentation</a:t>
            </a:r>
          </a:p>
        </p:txBody>
      </p:sp>
      <p:sp>
        <p:nvSpPr>
          <p:cNvPr id="72" name="Rectangle 71"/>
          <p:cNvSpPr/>
          <p:nvPr/>
        </p:nvSpPr>
        <p:spPr>
          <a:xfrm>
            <a:off x="3491626" y="2068822"/>
            <a:ext cx="1627545" cy="29337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 Calibration</a:t>
            </a:r>
          </a:p>
        </p:txBody>
      </p:sp>
      <p:grpSp>
        <p:nvGrpSpPr>
          <p:cNvPr id="76" name="Group 75"/>
          <p:cNvGrpSpPr/>
          <p:nvPr/>
        </p:nvGrpSpPr>
        <p:grpSpPr>
          <a:xfrm>
            <a:off x="7249865" y="1474347"/>
            <a:ext cx="1817935" cy="929878"/>
            <a:chOff x="6858000" y="2256341"/>
            <a:chExt cx="1752600" cy="1325059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77" name="Rounded Rectangle 76"/>
            <p:cNvSpPr/>
            <p:nvPr/>
          </p:nvSpPr>
          <p:spPr>
            <a:xfrm>
              <a:off x="6858000" y="2256341"/>
              <a:ext cx="1752600" cy="1325059"/>
            </a:xfrm>
            <a:prstGeom prst="roundRect">
              <a:avLst>
                <a:gd name="adj" fmla="val 8755"/>
              </a:avLst>
            </a:prstGeom>
            <a:grpFill/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6934200" y="2346678"/>
              <a:ext cx="1600201" cy="72853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altLang="zh-CN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Quaternion-based </a:t>
              </a:r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Coordinate Alignment</a:t>
              </a: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6934200" y="3119283"/>
              <a:ext cx="1600201" cy="37644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Noise Reduction</a:t>
              </a:r>
            </a:p>
          </p:txBody>
        </p:sp>
      </p:grpSp>
      <p:sp>
        <p:nvSpPr>
          <p:cNvPr id="81" name="Rectangle 80"/>
          <p:cNvSpPr/>
          <p:nvPr/>
        </p:nvSpPr>
        <p:spPr>
          <a:xfrm>
            <a:off x="2590800" y="3733799"/>
            <a:ext cx="3886200" cy="383277"/>
          </a:xfrm>
          <a:prstGeom prst="rect">
            <a:avLst/>
          </a:prstGeom>
          <a:solidFill>
            <a:srgbClr val="8FDFE3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Geometric-based </a:t>
            </a:r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Subpath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Recovery</a:t>
            </a:r>
          </a:p>
        </p:txBody>
      </p:sp>
      <p:cxnSp>
        <p:nvCxnSpPr>
          <p:cNvPr id="82" name="Straight Arrow Connector 81"/>
          <p:cNvCxnSpPr/>
          <p:nvPr/>
        </p:nvCxnSpPr>
        <p:spPr>
          <a:xfrm>
            <a:off x="3387198" y="4112030"/>
            <a:ext cx="0" cy="415245"/>
          </a:xfrm>
          <a:prstGeom prst="straightConnector1">
            <a:avLst/>
          </a:prstGeom>
          <a:ln w="381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898408" y="3645888"/>
            <a:ext cx="16923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Fine-grained </a:t>
            </a:r>
            <a:r>
              <a:rPr lang="en-US" sz="15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Subpath</a:t>
            </a:r>
            <a:r>
              <a:rPr lang="en-US" sz="15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Recovery</a:t>
            </a:r>
          </a:p>
        </p:txBody>
      </p:sp>
      <p:sp>
        <p:nvSpPr>
          <p:cNvPr id="100" name="Snip Single Corner Rectangle 99"/>
          <p:cNvSpPr/>
          <p:nvPr/>
        </p:nvSpPr>
        <p:spPr>
          <a:xfrm>
            <a:off x="1360934" y="2590800"/>
            <a:ext cx="2821960" cy="1057098"/>
          </a:xfrm>
          <a:prstGeom prst="snip1Rect">
            <a:avLst>
              <a:gd name="adj" fmla="val 7052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0" rIns="91440" bIns="0" rtlCol="0" anchor="t"/>
          <a:lstStyle/>
          <a:p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Distance Estimation</a:t>
            </a:r>
          </a:p>
        </p:txBody>
      </p:sp>
      <p:sp>
        <p:nvSpPr>
          <p:cNvPr id="101" name="Snip Single Corner Rectangle 100"/>
          <p:cNvSpPr/>
          <p:nvPr/>
        </p:nvSpPr>
        <p:spPr>
          <a:xfrm>
            <a:off x="4511847" y="2605321"/>
            <a:ext cx="2650953" cy="1036226"/>
          </a:xfrm>
          <a:prstGeom prst="snip1Rect">
            <a:avLst>
              <a:gd name="adj" fmla="val 7052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0" rIns="91440" bIns="0" rtlCol="0" anchor="t"/>
          <a:lstStyle/>
          <a:p>
            <a:pPr algn="r"/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Direction Derivation</a:t>
            </a:r>
          </a:p>
        </p:txBody>
      </p:sp>
      <p:sp>
        <p:nvSpPr>
          <p:cNvPr id="104" name="Rectangle 103"/>
          <p:cNvSpPr/>
          <p:nvPr/>
        </p:nvSpPr>
        <p:spPr>
          <a:xfrm>
            <a:off x="4563893" y="2937528"/>
            <a:ext cx="600575" cy="6097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3395067" y="2937528"/>
            <a:ext cx="600575" cy="6097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6" name="Straight Arrow Connector 105"/>
          <p:cNvCxnSpPr/>
          <p:nvPr/>
        </p:nvCxnSpPr>
        <p:spPr>
          <a:xfrm>
            <a:off x="3048000" y="2937528"/>
            <a:ext cx="0" cy="796272"/>
          </a:xfrm>
          <a:prstGeom prst="straightConnector1">
            <a:avLst/>
          </a:prstGeom>
          <a:ln w="381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Rectangle 106"/>
          <p:cNvSpPr/>
          <p:nvPr/>
        </p:nvSpPr>
        <p:spPr>
          <a:xfrm>
            <a:off x="1797780" y="2890341"/>
            <a:ext cx="2259378" cy="353990"/>
          </a:xfrm>
          <a:prstGeom prst="rect">
            <a:avLst/>
          </a:prstGeom>
          <a:solidFill>
            <a:srgbClr val="8FDFE3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Starting and End Point Searching</a:t>
            </a:r>
            <a:endParaRPr lang="en-US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1941995" y="3311932"/>
            <a:ext cx="2073201" cy="241712"/>
          </a:xfrm>
          <a:prstGeom prst="rect">
            <a:avLst/>
          </a:prstGeom>
          <a:solidFill>
            <a:srgbClr val="8FDFE3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Distance Calculation</a:t>
            </a:r>
          </a:p>
        </p:txBody>
      </p:sp>
      <p:cxnSp>
        <p:nvCxnSpPr>
          <p:cNvPr id="109" name="Straight Arrow Connector 108"/>
          <p:cNvCxnSpPr/>
          <p:nvPr/>
        </p:nvCxnSpPr>
        <p:spPr>
          <a:xfrm>
            <a:off x="5783448" y="2937528"/>
            <a:ext cx="0" cy="79627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Rectangle 109"/>
          <p:cNvSpPr/>
          <p:nvPr/>
        </p:nvSpPr>
        <p:spPr>
          <a:xfrm>
            <a:off x="4969269" y="2867877"/>
            <a:ext cx="1804779" cy="263389"/>
          </a:xfrm>
          <a:prstGeom prst="rect">
            <a:avLst/>
          </a:prstGeom>
          <a:solidFill>
            <a:srgbClr val="8FDFE3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Quadrant Determination</a:t>
            </a:r>
          </a:p>
        </p:txBody>
      </p:sp>
      <p:sp>
        <p:nvSpPr>
          <p:cNvPr id="111" name="Rectangle 110"/>
          <p:cNvSpPr/>
          <p:nvPr/>
        </p:nvSpPr>
        <p:spPr>
          <a:xfrm>
            <a:off x="4754748" y="3231311"/>
            <a:ext cx="2103252" cy="304898"/>
          </a:xfrm>
          <a:prstGeom prst="rect">
            <a:avLst/>
          </a:prstGeom>
          <a:solidFill>
            <a:srgbClr val="8FDFE3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Slope-based Angle Calculation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898408" y="5280901"/>
            <a:ext cx="19964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Backward PIN Sequence Inference</a:t>
            </a:r>
          </a:p>
        </p:txBody>
      </p:sp>
      <p:sp>
        <p:nvSpPr>
          <p:cNvPr id="113" name="Rounded Rectangle 112"/>
          <p:cNvSpPr/>
          <p:nvPr/>
        </p:nvSpPr>
        <p:spPr>
          <a:xfrm>
            <a:off x="4175073" y="5975899"/>
            <a:ext cx="3153833" cy="320010"/>
          </a:xfrm>
          <a:prstGeom prst="roundRect">
            <a:avLst>
              <a:gd name="adj" fmla="val 50000"/>
            </a:avLst>
          </a:prstGeom>
          <a:solidFill>
            <a:srgbClr val="F9AB6B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Recovered key sequence</a:t>
            </a:r>
          </a:p>
        </p:txBody>
      </p:sp>
      <p:sp>
        <p:nvSpPr>
          <p:cNvPr id="114" name="Rectangle 113"/>
          <p:cNvSpPr/>
          <p:nvPr/>
        </p:nvSpPr>
        <p:spPr>
          <a:xfrm>
            <a:off x="5035928" y="4533622"/>
            <a:ext cx="2193053" cy="468922"/>
          </a:xfrm>
          <a:prstGeom prst="rect">
            <a:avLst/>
          </a:prstGeom>
          <a:solidFill>
            <a:srgbClr val="BAFEC2"/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Point-wise</a:t>
            </a:r>
            <a:r>
              <a:rPr lang="zh-CN" alt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Euclidean Distance  Accumulation</a:t>
            </a:r>
          </a:p>
        </p:txBody>
      </p:sp>
      <p:sp>
        <p:nvSpPr>
          <p:cNvPr id="115" name="Rounded Rectangle 114"/>
          <p:cNvSpPr/>
          <p:nvPr/>
        </p:nvSpPr>
        <p:spPr>
          <a:xfrm>
            <a:off x="7748892" y="3913515"/>
            <a:ext cx="1230071" cy="613760"/>
          </a:xfrm>
          <a:prstGeom prst="roundRect">
            <a:avLst>
              <a:gd name="adj" fmla="val 50000"/>
            </a:avLst>
          </a:prstGeom>
          <a:solidFill>
            <a:srgbClr val="F9AB6B"/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Key Pad Dimension</a:t>
            </a:r>
          </a:p>
        </p:txBody>
      </p:sp>
      <p:cxnSp>
        <p:nvCxnSpPr>
          <p:cNvPr id="116" name="Shape 237"/>
          <p:cNvCxnSpPr>
            <a:stCxn id="115" idx="2"/>
            <a:endCxn id="114" idx="3"/>
          </p:cNvCxnSpPr>
          <p:nvPr/>
        </p:nvCxnSpPr>
        <p:spPr>
          <a:xfrm rot="5400000">
            <a:off x="7676051" y="4080206"/>
            <a:ext cx="240808" cy="1134947"/>
          </a:xfrm>
          <a:prstGeom prst="bentConnector2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Parallelogram 116"/>
          <p:cNvSpPr/>
          <p:nvPr/>
        </p:nvSpPr>
        <p:spPr>
          <a:xfrm>
            <a:off x="1299817" y="4527275"/>
            <a:ext cx="3203886" cy="481158"/>
          </a:xfrm>
          <a:prstGeom prst="parallelogram">
            <a:avLst>
              <a:gd name="adj" fmla="val 16667"/>
            </a:avLst>
          </a:prstGeom>
          <a:solidFill>
            <a:srgbClr val="FFD243"/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Backward </a:t>
            </a:r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Subpath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ntegration</a:t>
            </a:r>
          </a:p>
        </p:txBody>
      </p:sp>
      <p:sp>
        <p:nvSpPr>
          <p:cNvPr id="118" name="Flowchart: Decision 117"/>
          <p:cNvSpPr/>
          <p:nvPr/>
        </p:nvSpPr>
        <p:spPr>
          <a:xfrm>
            <a:off x="3966663" y="5183874"/>
            <a:ext cx="3577137" cy="598564"/>
          </a:xfrm>
          <a:prstGeom prst="flowChartDecision">
            <a:avLst/>
          </a:prstGeom>
          <a:solidFill>
            <a:srgbClr val="BAFEC2"/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Tree based </a:t>
            </a:r>
            <a:r>
              <a:rPr lang="en-US" altLang="zh-CN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ey Sequence Derivation</a:t>
            </a:r>
          </a:p>
        </p:txBody>
      </p:sp>
      <p:cxnSp>
        <p:nvCxnSpPr>
          <p:cNvPr id="119" name="Straight Arrow Connector 118"/>
          <p:cNvCxnSpPr>
            <a:stCxn id="117" idx="2"/>
            <a:endCxn id="114" idx="1"/>
          </p:cNvCxnSpPr>
          <p:nvPr/>
        </p:nvCxnSpPr>
        <p:spPr>
          <a:xfrm>
            <a:off x="4463606" y="4767854"/>
            <a:ext cx="572322" cy="229"/>
          </a:xfrm>
          <a:prstGeom prst="straightConnector1">
            <a:avLst/>
          </a:prstGeom>
          <a:ln w="381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/>
          <p:cNvCxnSpPr>
            <a:stCxn id="118" idx="2"/>
            <a:endCxn id="113" idx="0"/>
          </p:cNvCxnSpPr>
          <p:nvPr/>
        </p:nvCxnSpPr>
        <p:spPr>
          <a:xfrm flipH="1">
            <a:off x="5751990" y="5782438"/>
            <a:ext cx="3242" cy="193461"/>
          </a:xfrm>
          <a:prstGeom prst="straightConnector1">
            <a:avLst/>
          </a:prstGeom>
          <a:ln w="381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endCxn id="72" idx="3"/>
          </p:cNvCxnSpPr>
          <p:nvPr/>
        </p:nvCxnSpPr>
        <p:spPr>
          <a:xfrm flipH="1">
            <a:off x="5119171" y="2201849"/>
            <a:ext cx="2130694" cy="1366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Connector 183"/>
          <p:cNvCxnSpPr>
            <a:stCxn id="72" idx="2"/>
          </p:cNvCxnSpPr>
          <p:nvPr/>
        </p:nvCxnSpPr>
        <p:spPr>
          <a:xfrm>
            <a:off x="4305399" y="2362200"/>
            <a:ext cx="0" cy="3048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185"/>
          <p:cNvCxnSpPr/>
          <p:nvPr/>
        </p:nvCxnSpPr>
        <p:spPr>
          <a:xfrm flipH="1">
            <a:off x="3383660" y="2667000"/>
            <a:ext cx="92174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187"/>
          <p:cNvCxnSpPr/>
          <p:nvPr/>
        </p:nvCxnSpPr>
        <p:spPr>
          <a:xfrm flipH="1">
            <a:off x="4287494" y="2667000"/>
            <a:ext cx="100546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Arrow Connector 190"/>
          <p:cNvCxnSpPr/>
          <p:nvPr/>
        </p:nvCxnSpPr>
        <p:spPr>
          <a:xfrm>
            <a:off x="5292960" y="2667000"/>
            <a:ext cx="0" cy="20087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Arrow Connector 191"/>
          <p:cNvCxnSpPr/>
          <p:nvPr/>
        </p:nvCxnSpPr>
        <p:spPr>
          <a:xfrm>
            <a:off x="3383660" y="2667000"/>
            <a:ext cx="0" cy="20087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Arrow Connector 219"/>
          <p:cNvCxnSpPr/>
          <p:nvPr/>
        </p:nvCxnSpPr>
        <p:spPr>
          <a:xfrm>
            <a:off x="5755231" y="4998357"/>
            <a:ext cx="0" cy="191489"/>
          </a:xfrm>
          <a:prstGeom prst="straightConnector1">
            <a:avLst/>
          </a:prstGeom>
          <a:ln w="38100">
            <a:solidFill>
              <a:schemeClr val="tx1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27637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634"/>
    </mc:Choice>
    <mc:Fallback xmlns="">
      <p:transition xmlns:p14="http://schemas.microsoft.com/office/powerpoint/2010/main" spd="slow" advTm="786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71" grpId="0" animBg="1"/>
      <p:bldP spid="72" grpId="0" animBg="1"/>
      <p:bldP spid="81" grpId="0" animBg="1"/>
      <p:bldP spid="86" grpId="0"/>
      <p:bldP spid="100" grpId="0" animBg="1"/>
      <p:bldP spid="101" grpId="0" animBg="1"/>
      <p:bldP spid="104" grpId="0"/>
      <p:bldP spid="105" grpId="0"/>
      <p:bldP spid="107" grpId="0" animBg="1"/>
      <p:bldP spid="108" grpId="0" animBg="1"/>
      <p:bldP spid="110" grpId="0" animBg="1"/>
      <p:bldP spid="111" grpId="0" animBg="1"/>
      <p:bldP spid="112" grpId="0"/>
      <p:bldP spid="113" grpId="0" animBg="1"/>
      <p:bldP spid="114" grpId="0" animBg="1"/>
      <p:bldP spid="115" grpId="0" animBg="1"/>
      <p:bldP spid="117" grpId="0" animBg="1"/>
      <p:bldP spid="1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Quaternion-based Coordinate Alignment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B01984D-6F95-4A8B-A0A3-B9D5A3D1C360}" type="slidenum">
              <a:rPr lang="en-US" altLang="zh-CN" smtClean="0"/>
              <a:pPr>
                <a:defRPr/>
              </a:pPr>
              <a:t>8</a:t>
            </a:fld>
            <a:endParaRPr lang="en-US" altLang="zh-CN" dirty="0"/>
          </a:p>
        </p:txBody>
      </p:sp>
      <p:sp>
        <p:nvSpPr>
          <p:cNvPr id="30" name="Conten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8229600" cy="410044"/>
          </a:xfrm>
        </p:spPr>
        <p:txBody>
          <a:bodyPr/>
          <a:lstStyle/>
          <a:p>
            <a:r>
              <a:rPr lang="en-US" altLang="zh-CN" dirty="0"/>
              <a:t>Quaternion</a:t>
            </a:r>
          </a:p>
          <a:p>
            <a:pPr lvl="1"/>
            <a:endParaRPr lang="en-US" dirty="0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8202" y="3657630"/>
            <a:ext cx="2027209" cy="38256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0092" y="4174787"/>
            <a:ext cx="305237" cy="22161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0842" y="4566096"/>
            <a:ext cx="292693" cy="22579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9033" y="5114208"/>
            <a:ext cx="601507" cy="376768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3162718" y="4176940"/>
            <a:ext cx="30414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Sensor reading in world coordinate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148830" y="4566096"/>
            <a:ext cx="30414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Sensor reading in device coordinate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772318" y="4979427"/>
            <a:ext cx="3923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conversion from the world coordinate to keypad coordinate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66800" y="1724366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Device coordinate 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505200" y="1710835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World coordinate 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781989" y="1710835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Keypad coordinate </a:t>
            </a:r>
          </a:p>
        </p:txBody>
      </p:sp>
      <p:sp>
        <p:nvSpPr>
          <p:cNvPr id="43" name="Right Arrow 42"/>
          <p:cNvSpPr/>
          <p:nvPr/>
        </p:nvSpPr>
        <p:spPr>
          <a:xfrm>
            <a:off x="3048000" y="1783984"/>
            <a:ext cx="457200" cy="22303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4" name="Right Arrow 43"/>
          <p:cNvSpPr/>
          <p:nvPr/>
        </p:nvSpPr>
        <p:spPr>
          <a:xfrm>
            <a:off x="5344776" y="1786797"/>
            <a:ext cx="457200" cy="22303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45" name="Picture 10" descr="http://wallblog.co.uk/files/2013/09/smartwatch_T17458150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292" y="2459400"/>
            <a:ext cx="953506" cy="6892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6" name="Straight Arrow Connector 45"/>
          <p:cNvCxnSpPr/>
          <p:nvPr/>
        </p:nvCxnSpPr>
        <p:spPr>
          <a:xfrm flipV="1">
            <a:off x="1929276" y="2313185"/>
            <a:ext cx="136774" cy="533254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H="1" flipV="1">
            <a:off x="1417060" y="2670697"/>
            <a:ext cx="512218" cy="175740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1930796" y="2846437"/>
            <a:ext cx="443832" cy="24933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2048782" y="2310217"/>
            <a:ext cx="1150480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50" b="1" cap="none" spc="0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Wearable </a:t>
            </a:r>
          </a:p>
          <a:p>
            <a:pPr algn="ctr"/>
            <a:r>
              <a:rPr lang="en-US" sz="1050" b="1" cap="none" spc="0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coordinate</a:t>
            </a:r>
          </a:p>
        </p:txBody>
      </p:sp>
      <p:sp>
        <p:nvSpPr>
          <p:cNvPr id="3" name="Rectangle 2"/>
          <p:cNvSpPr/>
          <p:nvPr/>
        </p:nvSpPr>
        <p:spPr>
          <a:xfrm>
            <a:off x="1566364" y="5114208"/>
            <a:ext cx="1415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Quaternion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6172200" y="2133600"/>
            <a:ext cx="1676401" cy="1253698"/>
            <a:chOff x="6172200" y="2133600"/>
            <a:chExt cx="1676401" cy="1253698"/>
          </a:xfrm>
        </p:grpSpPr>
        <p:pic>
          <p:nvPicPr>
            <p:cNvPr id="62" name="Picture 8" descr="http://www.dmclub.co.uk/ycm/images/keypad.gif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01746">
              <a:off x="6303522" y="2611839"/>
              <a:ext cx="571384" cy="64550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3" name="Straight Arrow Connector 62"/>
            <p:cNvCxnSpPr/>
            <p:nvPr/>
          </p:nvCxnSpPr>
          <p:spPr>
            <a:xfrm flipV="1">
              <a:off x="6610748" y="2438400"/>
              <a:ext cx="247252" cy="494308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 flipH="1" flipV="1">
              <a:off x="6449929" y="2477289"/>
              <a:ext cx="157955" cy="451751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 flipV="1">
              <a:off x="6616344" y="2742052"/>
              <a:ext cx="479984" cy="185985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Rectangle 65"/>
            <p:cNvSpPr/>
            <p:nvPr/>
          </p:nvSpPr>
          <p:spPr>
            <a:xfrm>
              <a:off x="6683433" y="2971800"/>
              <a:ext cx="1165168" cy="41549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050" b="1" cap="none" spc="0" dirty="0">
                  <a:ln w="0"/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Keypad </a:t>
              </a:r>
            </a:p>
            <a:p>
              <a:pPr algn="ctr"/>
              <a:r>
                <a:rPr lang="en-US" sz="1050" b="1" dirty="0">
                  <a:ln w="0"/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</a:t>
              </a:r>
              <a:r>
                <a:rPr lang="en-US" sz="1050" b="1" cap="none" spc="0" dirty="0">
                  <a:ln w="0"/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oordinate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6172200" y="2133600"/>
              <a:ext cx="533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latin typeface="Palatino"/>
                  <a:cs typeface="Palatino"/>
                </a:rPr>
                <a:t>Y</a:t>
              </a:r>
              <a:r>
                <a:rPr lang="en-US" baseline="-25000" dirty="0" err="1">
                  <a:latin typeface="Palatino"/>
                  <a:cs typeface="Palatino"/>
                </a:rPr>
                <a:t>k</a:t>
              </a:r>
              <a:endParaRPr lang="en-US" baseline="-25000" dirty="0">
                <a:latin typeface="Palatino"/>
                <a:cs typeface="Palatino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6781800" y="2133600"/>
              <a:ext cx="533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latin typeface="Palatino"/>
                  <a:cs typeface="Palatino"/>
                </a:rPr>
                <a:t>Z</a:t>
              </a:r>
              <a:r>
                <a:rPr lang="en-US" baseline="-25000" dirty="0" err="1">
                  <a:latin typeface="Palatino"/>
                  <a:cs typeface="Palatino"/>
                </a:rPr>
                <a:t>k</a:t>
              </a:r>
              <a:endParaRPr lang="en-US" baseline="-25000" dirty="0">
                <a:latin typeface="Palatino"/>
                <a:cs typeface="Palatino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7010400" y="2667000"/>
              <a:ext cx="533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latin typeface="Palatino"/>
                  <a:cs typeface="Palatino"/>
                </a:rPr>
                <a:t>X</a:t>
              </a:r>
              <a:r>
                <a:rPr lang="en-US" baseline="-25000" dirty="0" err="1">
                  <a:latin typeface="Palatino"/>
                  <a:cs typeface="Palatino"/>
                </a:rPr>
                <a:t>k</a:t>
              </a:r>
              <a:endParaRPr lang="en-US" baseline="-25000" dirty="0">
                <a:latin typeface="Palatino"/>
                <a:cs typeface="Palatino"/>
              </a:endParaRPr>
            </a:p>
          </p:txBody>
        </p:sp>
      </p:grpSp>
      <p:sp>
        <p:nvSpPr>
          <p:cNvPr id="74" name="TextBox 73"/>
          <p:cNvSpPr txBox="1"/>
          <p:nvPr/>
        </p:nvSpPr>
        <p:spPr>
          <a:xfrm>
            <a:off x="1676400" y="19812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Palatino"/>
                <a:cs typeface="Palatino"/>
              </a:rPr>
              <a:t>Y</a:t>
            </a:r>
            <a:r>
              <a:rPr lang="en-US" baseline="-25000" dirty="0" err="1">
                <a:latin typeface="Palatino"/>
                <a:cs typeface="Palatino"/>
              </a:rPr>
              <a:t>d</a:t>
            </a:r>
            <a:endParaRPr lang="en-US" baseline="-25000" dirty="0">
              <a:latin typeface="Palatino"/>
              <a:cs typeface="Palatino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990600" y="23622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Palatino"/>
                <a:cs typeface="Palatino"/>
              </a:rPr>
              <a:t>Z</a:t>
            </a:r>
            <a:r>
              <a:rPr lang="en-US" baseline="-25000" dirty="0" err="1">
                <a:latin typeface="Palatino"/>
                <a:cs typeface="Palatino"/>
              </a:rPr>
              <a:t>d</a:t>
            </a:r>
            <a:endParaRPr lang="en-US" baseline="-25000" dirty="0">
              <a:latin typeface="Palatino"/>
              <a:cs typeface="Palatino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2362200" y="27432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Palatino"/>
                <a:cs typeface="Palatino"/>
              </a:rPr>
              <a:t>X</a:t>
            </a:r>
            <a:r>
              <a:rPr lang="en-US" baseline="-25000" dirty="0" err="1">
                <a:latin typeface="Palatino"/>
                <a:cs typeface="Palatino"/>
              </a:rPr>
              <a:t>d</a:t>
            </a:r>
            <a:endParaRPr lang="en-US" baseline="-25000" dirty="0">
              <a:latin typeface="Palatino"/>
              <a:cs typeface="Palatino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352800" y="2057400"/>
            <a:ext cx="2381949" cy="1359932"/>
            <a:chOff x="3352800" y="2057400"/>
            <a:chExt cx="2381949" cy="1359932"/>
          </a:xfrm>
        </p:grpSpPr>
        <p:cxnSp>
          <p:nvCxnSpPr>
            <p:cNvPr id="54" name="Straight Arrow Connector 53"/>
            <p:cNvCxnSpPr/>
            <p:nvPr/>
          </p:nvCxnSpPr>
          <p:spPr>
            <a:xfrm>
              <a:off x="3780741" y="3227979"/>
              <a:ext cx="1096059" cy="0"/>
            </a:xfrm>
            <a:prstGeom prst="straightConnector1">
              <a:avLst/>
            </a:prstGeom>
            <a:ln w="3810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 flipV="1">
              <a:off x="3780741" y="2267649"/>
              <a:ext cx="0" cy="960329"/>
            </a:xfrm>
            <a:prstGeom prst="straightConnector1">
              <a:avLst/>
            </a:prstGeom>
            <a:ln w="38100">
              <a:solidFill>
                <a:schemeClr val="accent1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flipV="1">
              <a:off x="3781874" y="2559766"/>
              <a:ext cx="761181" cy="668214"/>
            </a:xfrm>
            <a:prstGeom prst="straightConnector1">
              <a:avLst/>
            </a:prstGeom>
            <a:ln w="38100">
              <a:solidFill>
                <a:schemeClr val="accent1">
                  <a:lumMod val="9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Rectangle 56"/>
            <p:cNvSpPr/>
            <p:nvPr/>
          </p:nvSpPr>
          <p:spPr>
            <a:xfrm rot="521435">
              <a:off x="4320788" y="2841340"/>
              <a:ext cx="1413961" cy="283013"/>
            </a:xfrm>
            <a:prstGeom prst="rect">
              <a:avLst/>
            </a:prstGeom>
            <a:noFill/>
            <a:scene3d>
              <a:camera prst="isometricOffAxis1Right"/>
              <a:lightRig rig="threePt" dir="t"/>
            </a:scene3d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200" b="1" cap="none" spc="0" dirty="0">
                  <a:ln w="0"/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World coordinate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4343400" y="2209800"/>
              <a:ext cx="533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latin typeface="Palatino"/>
                  <a:cs typeface="Palatino"/>
                </a:rPr>
                <a:t>Y</a:t>
              </a:r>
              <a:r>
                <a:rPr lang="en-US" baseline="-25000" dirty="0" err="1">
                  <a:latin typeface="Palatino"/>
                  <a:cs typeface="Palatino"/>
                </a:rPr>
                <a:t>d</a:t>
              </a:r>
              <a:endParaRPr lang="en-US" baseline="-25000" dirty="0">
                <a:latin typeface="Palatino"/>
                <a:cs typeface="Palatino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3352800" y="2057400"/>
              <a:ext cx="533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latin typeface="Palatino"/>
                  <a:cs typeface="Palatino"/>
                </a:rPr>
                <a:t>Z</a:t>
              </a:r>
              <a:r>
                <a:rPr lang="en-US" baseline="-25000" dirty="0" err="1">
                  <a:latin typeface="Palatino"/>
                  <a:cs typeface="Palatino"/>
                </a:rPr>
                <a:t>d</a:t>
              </a:r>
              <a:endParaRPr lang="en-US" baseline="-25000" dirty="0">
                <a:latin typeface="Palatino"/>
                <a:cs typeface="Palatino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4800600" y="3048000"/>
              <a:ext cx="533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latin typeface="Palatino"/>
                  <a:cs typeface="Palatino"/>
                </a:rPr>
                <a:t>X</a:t>
              </a:r>
              <a:r>
                <a:rPr lang="en-US" baseline="-25000" dirty="0" err="1">
                  <a:latin typeface="Palatino"/>
                  <a:cs typeface="Palatino"/>
                </a:rPr>
                <a:t>d</a:t>
              </a:r>
              <a:endParaRPr lang="en-US" baseline="-25000" dirty="0">
                <a:latin typeface="Palatino"/>
                <a:cs typeface="Palatin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010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392"/>
    </mc:Choice>
    <mc:Fallback xmlns="">
      <p:transition xmlns:p14="http://schemas.microsoft.com/office/powerpoint/2010/main" spd="slow" advTm="64392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1938" cy="990599"/>
          </a:xfrm>
          <a:noFill/>
        </p:spPr>
        <p:txBody>
          <a:bodyPr anchor="ctr"/>
          <a:lstStyle/>
          <a:p>
            <a:r>
              <a:rPr lang="en-US" sz="3200" dirty="0"/>
              <a:t>Fine-grained </a:t>
            </a:r>
            <a:r>
              <a:rPr lang="en-US" sz="3200" dirty="0" err="1"/>
              <a:t>Subpath</a:t>
            </a:r>
            <a:r>
              <a:rPr lang="en-US" sz="3200" dirty="0"/>
              <a:t> Recovery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B01984D-6F95-4A8B-A0A3-B9D5A3D1C360}" type="slidenum">
              <a:rPr lang="en-US" altLang="zh-CN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9</a:t>
            </a:fld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4189889"/>
            <a:ext cx="2438400" cy="1828800"/>
          </a:xfrm>
          <a:prstGeom prst="rect">
            <a:avLst/>
          </a:prstGeom>
        </p:spPr>
      </p:pic>
      <p:pic>
        <p:nvPicPr>
          <p:cNvPr id="10" name="Picture 4" descr="http://cdn.xl.thumbs.canstockphoto.com/canstock1962518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14"/>
          <a:stretch/>
        </p:blipFill>
        <p:spPr bwMode="auto">
          <a:xfrm>
            <a:off x="956996" y="1948456"/>
            <a:ext cx="1645348" cy="14795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1294620" y="2627282"/>
            <a:ext cx="627634" cy="1162970"/>
            <a:chOff x="3598156" y="3048000"/>
            <a:chExt cx="896937" cy="1939253"/>
          </a:xfrm>
        </p:grpSpPr>
        <p:grpSp>
          <p:nvGrpSpPr>
            <p:cNvPr id="12" name="Group 11"/>
            <p:cNvGrpSpPr/>
            <p:nvPr/>
          </p:nvGrpSpPr>
          <p:grpSpPr>
            <a:xfrm>
              <a:off x="3598156" y="3048000"/>
              <a:ext cx="896937" cy="1939253"/>
              <a:chOff x="3839910" y="3372512"/>
              <a:chExt cx="896937" cy="1939253"/>
            </a:xfrm>
          </p:grpSpPr>
          <p:pic>
            <p:nvPicPr>
              <p:cNvPr id="14" name="Picture 6" descr="http://dve19nd2omvt4.cloudfront.net/mobile-living/wp-content/uploads/2015/02/8-things-you-didnt-know-you-could-do-with-a-samsung-gear-watch-4420-con-768x432-main-2.gif"/>
              <p:cNvPicPr>
                <a:picLocks noChangeAspect="1" noChangeArrowheads="1" noCrop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 flipH="1">
                <a:off x="3491101" y="4066019"/>
                <a:ext cx="1594555" cy="8969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Rounded Rectangle 14"/>
              <p:cNvSpPr/>
              <p:nvPr/>
            </p:nvSpPr>
            <p:spPr>
              <a:xfrm>
                <a:off x="4055824" y="3372512"/>
                <a:ext cx="147876" cy="513688"/>
              </a:xfrm>
              <a:prstGeom prst="roundRect">
                <a:avLst>
                  <a:gd name="adj" fmla="val 49947"/>
                </a:avLst>
              </a:prstGeom>
              <a:solidFill>
                <a:srgbClr val="AF8774"/>
              </a:solidFill>
              <a:ln>
                <a:solidFill>
                  <a:srgbClr val="AF87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3" name="Rounded Rectangle 12"/>
            <p:cNvSpPr/>
            <p:nvPr/>
          </p:nvSpPr>
          <p:spPr>
            <a:xfrm>
              <a:off x="3888008" y="4373562"/>
              <a:ext cx="350617" cy="350837"/>
            </a:xfrm>
            <a:prstGeom prst="roundRect">
              <a:avLst>
                <a:gd name="adj" fmla="val 7454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741746" y="1409994"/>
            <a:ext cx="2243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96FF"/>
                </a:solidFill>
                <a:latin typeface="+mn-lt"/>
                <a:cs typeface="Times New Roman" panose="02020603050405020304" pitchFamily="18" charset="0"/>
              </a:rPr>
              <a:t>Input “5419-Enter”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5903003" y="2286000"/>
            <a:ext cx="1867288" cy="3174444"/>
            <a:chOff x="3962447" y="1988769"/>
            <a:chExt cx="1867288" cy="3174444"/>
          </a:xfrm>
        </p:grpSpPr>
        <p:cxnSp>
          <p:nvCxnSpPr>
            <p:cNvPr id="42" name="Straight Connector 41"/>
            <p:cNvCxnSpPr/>
            <p:nvPr/>
          </p:nvCxnSpPr>
          <p:spPr>
            <a:xfrm flipH="1" flipV="1">
              <a:off x="5114937" y="1988769"/>
              <a:ext cx="505581" cy="5857"/>
            </a:xfrm>
            <a:prstGeom prst="line">
              <a:avLst/>
            </a:prstGeom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V="1">
              <a:off x="5367727" y="2748899"/>
              <a:ext cx="0" cy="552824"/>
            </a:xfrm>
            <a:prstGeom prst="line">
              <a:avLst/>
            </a:prstGeom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5054149" y="3702427"/>
              <a:ext cx="775586" cy="648257"/>
            </a:xfrm>
            <a:prstGeom prst="line">
              <a:avLst/>
            </a:prstGeom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5127623" y="5163213"/>
              <a:ext cx="558069" cy="0"/>
            </a:xfrm>
            <a:prstGeom prst="line">
              <a:avLst/>
            </a:prstGeom>
            <a:ln w="381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ight Arrow 49"/>
            <p:cNvSpPr/>
            <p:nvPr/>
          </p:nvSpPr>
          <p:spPr>
            <a:xfrm>
              <a:off x="3962447" y="3643523"/>
              <a:ext cx="403443" cy="37398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3768571" y="1143000"/>
            <a:ext cx="1717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96FF"/>
                </a:solidFill>
                <a:latin typeface="+mn-lt"/>
                <a:cs typeface="Times New Roman" panose="02020603050405020304" pitchFamily="18" charset="0"/>
              </a:rPr>
              <a:t>Key-click trace segmentation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360203" y="1414046"/>
            <a:ext cx="19455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rgbClr val="0096FF"/>
                </a:solidFill>
                <a:latin typeface="+mn-lt"/>
                <a:cs typeface="Times New Roman" panose="02020603050405020304" pitchFamily="18" charset="0"/>
              </a:rPr>
              <a:t>Subpath</a:t>
            </a:r>
            <a:r>
              <a:rPr lang="en-US" sz="1600" b="1" dirty="0">
                <a:solidFill>
                  <a:srgbClr val="0096FF"/>
                </a:solidFill>
                <a:latin typeface="+mn-lt"/>
                <a:cs typeface="Times New Roman" panose="02020603050405020304" pitchFamily="18" charset="0"/>
              </a:rPr>
              <a:t> recovery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124200" y="1822679"/>
            <a:ext cx="2248349" cy="4152717"/>
            <a:chOff x="2146637" y="1489824"/>
            <a:chExt cx="2248349" cy="415271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53866" y="1491706"/>
              <a:ext cx="1341120" cy="100584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53866" y="2526632"/>
              <a:ext cx="1341120" cy="100584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48000" y="3561558"/>
              <a:ext cx="1341120" cy="100584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048000" y="4636701"/>
              <a:ext cx="1341120" cy="1005840"/>
            </a:xfrm>
            <a:prstGeom prst="rect">
              <a:avLst/>
            </a:prstGeom>
          </p:spPr>
        </p:pic>
        <p:sp>
          <p:nvSpPr>
            <p:cNvPr id="49" name="Right Arrow 48"/>
            <p:cNvSpPr/>
            <p:nvPr/>
          </p:nvSpPr>
          <p:spPr>
            <a:xfrm>
              <a:off x="2146637" y="3628974"/>
              <a:ext cx="403443" cy="37398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3574985" y="1489824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607055" y="2598980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3562107" y="3645899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3551253" y="4747134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1186053" y="3974368"/>
            <a:ext cx="1297535" cy="673850"/>
            <a:chOff x="829189" y="3665162"/>
            <a:chExt cx="1297535" cy="673850"/>
          </a:xfrm>
        </p:grpSpPr>
        <p:sp>
          <p:nvSpPr>
            <p:cNvPr id="55" name="TextBox 54"/>
            <p:cNvSpPr txBox="1"/>
            <p:nvPr/>
          </p:nvSpPr>
          <p:spPr>
            <a:xfrm>
              <a:off x="829189" y="3969680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128521" y="3969680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1454868" y="3969046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720925" y="3969046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888880" y="3665162"/>
              <a:ext cx="12378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Subpaths</a:t>
              </a:r>
              <a:endParaRPr lang="en-US" dirty="0"/>
            </a:p>
          </p:txBody>
        </p:sp>
      </p:grpSp>
      <p:cxnSp>
        <p:nvCxnSpPr>
          <p:cNvPr id="20" name="Straight Arrow Connector 19"/>
          <p:cNvCxnSpPr/>
          <p:nvPr/>
        </p:nvCxnSpPr>
        <p:spPr>
          <a:xfrm flipH="1">
            <a:off x="1154289" y="2536618"/>
            <a:ext cx="359285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flipV="1">
            <a:off x="1166716" y="2155376"/>
            <a:ext cx="0" cy="40087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>
            <a:off x="1166716" y="2155376"/>
            <a:ext cx="777410" cy="77262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>
            <a:off x="1922255" y="2913670"/>
            <a:ext cx="430729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73812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322"/>
    </mc:Choice>
    <mc:Fallback xmlns="">
      <p:transition xmlns:p14="http://schemas.microsoft.com/office/powerpoint/2010/main" spd="slow" advTm="513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3.9|14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8|3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6|31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0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69|14.2|4.6|1.3|1.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0.2|2.1|1.9|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5|41.3|3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2.7|1.3|0.7|1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0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.7|2.1|20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3|20.9|9.4|34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8|14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|10.4|16.5|13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2.2|25.8|22.6"/>
</p:tagLst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47668</TotalTime>
  <Words>1073</Words>
  <Application>Microsoft Office PowerPoint</Application>
  <PresentationFormat>On-screen Show (4:3)</PresentationFormat>
  <Paragraphs>371</Paragraphs>
  <Slides>23</Slides>
  <Notes>3</Notes>
  <HiddenSlides>2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ＭＳ Ｐゴシック</vt:lpstr>
      <vt:lpstr>Palatino</vt:lpstr>
      <vt:lpstr>宋体</vt:lpstr>
      <vt:lpstr>Arial</vt:lpstr>
      <vt:lpstr>Calibri</vt:lpstr>
      <vt:lpstr>Times New Roman</vt:lpstr>
      <vt:lpstr>Wingdings</vt:lpstr>
      <vt:lpstr>默认设计模板</vt:lpstr>
      <vt:lpstr>Equation.KSEE3</vt:lpstr>
      <vt:lpstr>PowerPoint Presentation</vt:lpstr>
      <vt:lpstr>Motivation</vt:lpstr>
      <vt:lpstr>Related Work</vt:lpstr>
      <vt:lpstr>Basic Idea</vt:lpstr>
      <vt:lpstr>Attacking Scenarios</vt:lpstr>
      <vt:lpstr>Challenges</vt:lpstr>
      <vt:lpstr>Framework Overview</vt:lpstr>
      <vt:lpstr>Quaternion-based Coordinate Alignment</vt:lpstr>
      <vt:lpstr>Fine-grained Subpath Recovery </vt:lpstr>
      <vt:lpstr>Subpath Distance Estimation</vt:lpstr>
      <vt:lpstr>Subpath Direction Derivation</vt:lpstr>
      <vt:lpstr>Backward PIN Sequence Inference</vt:lpstr>
      <vt:lpstr>Point-wise Euclidean Distance Accumulation</vt:lpstr>
      <vt:lpstr>Point-wise Euclidean Distance Accumulation</vt:lpstr>
      <vt:lpstr>Point-wise Euclidean Distance Accumulation</vt:lpstr>
      <vt:lpstr>Tree-based Key Sequence Inference</vt:lpstr>
      <vt:lpstr>Experimental Methodology</vt:lpstr>
      <vt:lpstr>Performance of Different Wearable Devices</vt:lpstr>
      <vt:lpstr>Distance Estimation</vt:lpstr>
      <vt:lpstr>Conclusion</vt:lpstr>
      <vt:lpstr>PowerPoint Presentation</vt:lpstr>
      <vt:lpstr>Direction Derivation Accuracy</vt:lpstr>
      <vt:lpstr>Performance of Different Keypads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</dc:creator>
  <cp:lastModifiedBy>Jack</cp:lastModifiedBy>
  <cp:revision>4028</cp:revision>
  <cp:lastPrinted>2015-09-21T20:04:46Z</cp:lastPrinted>
  <dcterms:created xsi:type="dcterms:W3CDTF">2012-08-06T18:09:47Z</dcterms:created>
  <dcterms:modified xsi:type="dcterms:W3CDTF">2016-07-10T04:22:19Z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